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diagrams/colors1.xml" ContentType="application/vnd.openxmlformats-officedocument.drawingml.diagramColors+xml"/>
  <Default Extension="svg" ContentType="image/svg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rawing1.xml" ContentType="application/vnd.ms-office.drawingml.diagramDrawing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diagrams/quickStyle1.xml" ContentType="application/vnd.openxmlformats-officedocument.drawingml.diagramStyle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diagrams/layout1.xml" ContentType="application/vnd.openxmlformats-officedocument.drawingml.diagram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diagrams/data1.xml" ContentType="application/vnd.openxmlformats-officedocument.drawingml.diagramData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73" r:id="rId13"/>
    <p:sldId id="274" r:id="rId14"/>
    <p:sldId id="269" r:id="rId15"/>
    <p:sldId id="270" r:id="rId16"/>
    <p:sldId id="272" r:id="rId17"/>
  </p:sldIdLst>
  <p:sldSz cx="18288000" cy="10287000"/>
  <p:notesSz cx="6858000" cy="9144000"/>
  <p:embeddedFontLst>
    <p:embeddedFont>
      <p:font typeface="Calibri" pitchFamily="34" charset="0"/>
      <p:regular r:id="rId20"/>
      <p:bold r:id="rId21"/>
      <p:italic r:id="rId22"/>
      <p:boldItalic r:id="rId23"/>
    </p:embeddedFont>
    <p:embeddedFont>
      <p:font typeface="DM Serif Display" charset="0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CC33"/>
    <a:srgbClr val="00FF00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221" autoAdjust="0"/>
    <p:restoredTop sz="95520" autoAdjust="0"/>
  </p:normalViewPr>
  <p:slideViewPr>
    <p:cSldViewPr>
      <p:cViewPr>
        <p:scale>
          <a:sx n="50" d="100"/>
          <a:sy n="50" d="100"/>
        </p:scale>
        <p:origin x="-528" y="-2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B30448F-8BE0-4F2D-B351-39D56D10DC66}" type="doc">
      <dgm:prSet loTypeId="urn:microsoft.com/office/officeart/2005/8/layout/target2" loCatId="relationship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3957AA38-CD0E-4923-8E83-F56DACDE834A}">
      <dgm:prSet phldrT="[Texto]"/>
      <dgm:spPr/>
      <dgm:t>
        <a:bodyPr/>
        <a:lstStyle/>
        <a:p>
          <a:r>
            <a:rPr lang="en-US" dirty="0" smtClean="0"/>
            <a:t>SDGs: Goal 3: Good health and well-being  </a:t>
          </a:r>
          <a:endParaRPr lang="en-US" dirty="0"/>
        </a:p>
      </dgm:t>
    </dgm:pt>
    <dgm:pt modelId="{9C2C24BF-D7EE-4A9E-AA5E-AA2B6C3206C0}" type="parTrans" cxnId="{76EC94F5-8731-4DED-9783-3DFC0C423CCF}">
      <dgm:prSet/>
      <dgm:spPr/>
      <dgm:t>
        <a:bodyPr/>
        <a:lstStyle/>
        <a:p>
          <a:endParaRPr lang="en-US"/>
        </a:p>
      </dgm:t>
    </dgm:pt>
    <dgm:pt modelId="{D53E0294-69A1-4B9F-A6F0-5EE34D5EA473}" type="sibTrans" cxnId="{76EC94F5-8731-4DED-9783-3DFC0C423CCF}">
      <dgm:prSet/>
      <dgm:spPr/>
      <dgm:t>
        <a:bodyPr/>
        <a:lstStyle/>
        <a:p>
          <a:endParaRPr lang="en-US"/>
        </a:p>
      </dgm:t>
    </dgm:pt>
    <dgm:pt modelId="{942016F2-8B90-47CF-86BA-491BC044099E}">
      <dgm:prSet phldrT="[Texto]"/>
      <dgm:spPr/>
      <dgm:t>
        <a:bodyPr/>
        <a:lstStyle/>
        <a:p>
          <a:r>
            <a:rPr lang="en-US" dirty="0" smtClean="0"/>
            <a:t>Non-communicable diseases</a:t>
          </a:r>
          <a:endParaRPr lang="en-US" dirty="0"/>
        </a:p>
      </dgm:t>
    </dgm:pt>
    <dgm:pt modelId="{57CEC8FD-8EBE-4D11-AE4F-CB29F8CE9560}" type="parTrans" cxnId="{99E66873-70EE-4A7D-A7AB-D6D3B7408100}">
      <dgm:prSet/>
      <dgm:spPr/>
      <dgm:t>
        <a:bodyPr/>
        <a:lstStyle/>
        <a:p>
          <a:endParaRPr lang="en-US"/>
        </a:p>
      </dgm:t>
    </dgm:pt>
    <dgm:pt modelId="{569B50B8-8CA1-44A1-8023-E7892970D91B}" type="sibTrans" cxnId="{99E66873-70EE-4A7D-A7AB-D6D3B7408100}">
      <dgm:prSet/>
      <dgm:spPr/>
      <dgm:t>
        <a:bodyPr/>
        <a:lstStyle/>
        <a:p>
          <a:endParaRPr lang="en-US"/>
        </a:p>
      </dgm:t>
    </dgm:pt>
    <dgm:pt modelId="{39FE4B1C-A53F-4172-AE18-9B07FAE64B97}">
      <dgm:prSet phldrT="[Texto]"/>
      <dgm:spPr/>
      <dgm:t>
        <a:bodyPr/>
        <a:lstStyle/>
        <a:p>
          <a:r>
            <a:rPr lang="en-US" dirty="0" smtClean="0"/>
            <a:t>Universal health coverage</a:t>
          </a:r>
          <a:endParaRPr lang="en-US" dirty="0"/>
        </a:p>
      </dgm:t>
    </dgm:pt>
    <dgm:pt modelId="{10F5E1CC-2620-4211-9DF4-F0AFD1D302C5}" type="parTrans" cxnId="{51C5B915-91C1-47C8-ADD3-30F40816F7E1}">
      <dgm:prSet/>
      <dgm:spPr/>
      <dgm:t>
        <a:bodyPr/>
        <a:lstStyle/>
        <a:p>
          <a:endParaRPr lang="en-US"/>
        </a:p>
      </dgm:t>
    </dgm:pt>
    <dgm:pt modelId="{2269789D-0855-41D4-8DE1-F9CAC42CA558}" type="sibTrans" cxnId="{51C5B915-91C1-47C8-ADD3-30F40816F7E1}">
      <dgm:prSet/>
      <dgm:spPr/>
      <dgm:t>
        <a:bodyPr/>
        <a:lstStyle/>
        <a:p>
          <a:endParaRPr lang="en-US"/>
        </a:p>
      </dgm:t>
    </dgm:pt>
    <dgm:pt modelId="{698185D6-24B4-47BF-B31F-AB972C5902C4}">
      <dgm:prSet phldrT="[Texto]"/>
      <dgm:spPr/>
      <dgm:t>
        <a:bodyPr/>
        <a:lstStyle/>
        <a:p>
          <a:r>
            <a:rPr lang="en-US" dirty="0" smtClean="0"/>
            <a:t>Health risk management</a:t>
          </a:r>
          <a:endParaRPr lang="en-US" dirty="0"/>
        </a:p>
      </dgm:t>
    </dgm:pt>
    <dgm:pt modelId="{284BF92B-966B-44CE-A282-C3646DDE0CBC}" type="parTrans" cxnId="{55D206CB-8DC5-4A4D-BDD8-B1EB0003FC89}">
      <dgm:prSet/>
      <dgm:spPr/>
      <dgm:t>
        <a:bodyPr/>
        <a:lstStyle/>
        <a:p>
          <a:endParaRPr lang="en-US"/>
        </a:p>
      </dgm:t>
    </dgm:pt>
    <dgm:pt modelId="{BFFE47CB-8439-4337-BC90-77A70320B727}" type="sibTrans" cxnId="{55D206CB-8DC5-4A4D-BDD8-B1EB0003FC89}">
      <dgm:prSet/>
      <dgm:spPr/>
      <dgm:t>
        <a:bodyPr/>
        <a:lstStyle/>
        <a:p>
          <a:endParaRPr lang="en-US"/>
        </a:p>
      </dgm:t>
    </dgm:pt>
    <dgm:pt modelId="{54A2E53A-2F88-4ECE-BA70-59B4D6FF58B1}" type="pres">
      <dgm:prSet presAssocID="{EB30448F-8BE0-4F2D-B351-39D56D10DC66}" presName="Name0" presStyleCnt="0">
        <dgm:presLayoutVars>
          <dgm:chMax val="3"/>
          <dgm:chPref val="1"/>
          <dgm:dir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09A74682-D9F6-424F-AA24-C77497A3A434}" type="pres">
      <dgm:prSet presAssocID="{EB30448F-8BE0-4F2D-B351-39D56D10DC66}" presName="outerBox" presStyleCnt="0"/>
      <dgm:spPr/>
    </dgm:pt>
    <dgm:pt modelId="{706D8620-0111-4B2A-BBBF-A66DA26E6CD1}" type="pres">
      <dgm:prSet presAssocID="{EB30448F-8BE0-4F2D-B351-39D56D10DC66}" presName="outerBoxParent" presStyleLbl="node1" presStyleIdx="0" presStyleCnt="1"/>
      <dgm:spPr/>
      <dgm:t>
        <a:bodyPr/>
        <a:lstStyle/>
        <a:p>
          <a:endParaRPr lang="en-US"/>
        </a:p>
      </dgm:t>
    </dgm:pt>
    <dgm:pt modelId="{BDA2CA9D-0C93-4B56-AFF9-DD25FC43E578}" type="pres">
      <dgm:prSet presAssocID="{EB30448F-8BE0-4F2D-B351-39D56D10DC66}" presName="outerBoxChildren" presStyleCnt="0"/>
      <dgm:spPr/>
    </dgm:pt>
    <dgm:pt modelId="{5B895E3F-73CF-4519-BEBE-E6C5BAB370E9}" type="pres">
      <dgm:prSet presAssocID="{942016F2-8B90-47CF-86BA-491BC044099E}" presName="oChild" presStyleLbl="fgAcc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F34E23C-BB9C-4C59-BD73-CEA66DF70F1C}" type="pres">
      <dgm:prSet presAssocID="{569B50B8-8CA1-44A1-8023-E7892970D91B}" presName="outerSibTrans" presStyleCnt="0"/>
      <dgm:spPr/>
    </dgm:pt>
    <dgm:pt modelId="{20AFF532-3507-4371-8417-6D7319710514}" type="pres">
      <dgm:prSet presAssocID="{39FE4B1C-A53F-4172-AE18-9B07FAE64B97}" presName="oChild" presStyleLbl="fgAcc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F09ACCE-A52F-4A44-8DC0-C35A6CB365A4}" type="pres">
      <dgm:prSet presAssocID="{2269789D-0855-41D4-8DE1-F9CAC42CA558}" presName="outerSibTrans" presStyleCnt="0"/>
      <dgm:spPr/>
    </dgm:pt>
    <dgm:pt modelId="{A54264A2-0B2B-4681-9782-8285C4889994}" type="pres">
      <dgm:prSet presAssocID="{698185D6-24B4-47BF-B31F-AB972C5902C4}" presName="oChild" presStyleLbl="fgAcc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F84768F-408E-4E3C-B017-0F9D35A9D479}" type="presOf" srcId="{3957AA38-CD0E-4923-8E83-F56DACDE834A}" destId="{706D8620-0111-4B2A-BBBF-A66DA26E6CD1}" srcOrd="0" destOrd="0" presId="urn:microsoft.com/office/officeart/2005/8/layout/target2"/>
    <dgm:cxn modelId="{99E66873-70EE-4A7D-A7AB-D6D3B7408100}" srcId="{3957AA38-CD0E-4923-8E83-F56DACDE834A}" destId="{942016F2-8B90-47CF-86BA-491BC044099E}" srcOrd="0" destOrd="0" parTransId="{57CEC8FD-8EBE-4D11-AE4F-CB29F8CE9560}" sibTransId="{569B50B8-8CA1-44A1-8023-E7892970D91B}"/>
    <dgm:cxn modelId="{51C5B915-91C1-47C8-ADD3-30F40816F7E1}" srcId="{3957AA38-CD0E-4923-8E83-F56DACDE834A}" destId="{39FE4B1C-A53F-4172-AE18-9B07FAE64B97}" srcOrd="1" destOrd="0" parTransId="{10F5E1CC-2620-4211-9DF4-F0AFD1D302C5}" sibTransId="{2269789D-0855-41D4-8DE1-F9CAC42CA558}"/>
    <dgm:cxn modelId="{7761460E-E377-4EA5-895B-07FB22FC8E9F}" type="presOf" srcId="{698185D6-24B4-47BF-B31F-AB972C5902C4}" destId="{A54264A2-0B2B-4681-9782-8285C4889994}" srcOrd="0" destOrd="0" presId="urn:microsoft.com/office/officeart/2005/8/layout/target2"/>
    <dgm:cxn modelId="{55D206CB-8DC5-4A4D-BDD8-B1EB0003FC89}" srcId="{3957AA38-CD0E-4923-8E83-F56DACDE834A}" destId="{698185D6-24B4-47BF-B31F-AB972C5902C4}" srcOrd="2" destOrd="0" parTransId="{284BF92B-966B-44CE-A282-C3646DDE0CBC}" sibTransId="{BFFE47CB-8439-4337-BC90-77A70320B727}"/>
    <dgm:cxn modelId="{6A9400D8-AEC2-4FB1-9670-7C6E3CFF24C4}" type="presOf" srcId="{39FE4B1C-A53F-4172-AE18-9B07FAE64B97}" destId="{20AFF532-3507-4371-8417-6D7319710514}" srcOrd="0" destOrd="0" presId="urn:microsoft.com/office/officeart/2005/8/layout/target2"/>
    <dgm:cxn modelId="{EE368FDD-0EC2-4DC8-BFBA-EAA2C227B303}" type="presOf" srcId="{942016F2-8B90-47CF-86BA-491BC044099E}" destId="{5B895E3F-73CF-4519-BEBE-E6C5BAB370E9}" srcOrd="0" destOrd="0" presId="urn:microsoft.com/office/officeart/2005/8/layout/target2"/>
    <dgm:cxn modelId="{76EC94F5-8731-4DED-9783-3DFC0C423CCF}" srcId="{EB30448F-8BE0-4F2D-B351-39D56D10DC66}" destId="{3957AA38-CD0E-4923-8E83-F56DACDE834A}" srcOrd="0" destOrd="0" parTransId="{9C2C24BF-D7EE-4A9E-AA5E-AA2B6C3206C0}" sibTransId="{D53E0294-69A1-4B9F-A6F0-5EE34D5EA473}"/>
    <dgm:cxn modelId="{1E3CDC67-F749-428F-8E59-3415D4F4F6A1}" type="presOf" srcId="{EB30448F-8BE0-4F2D-B351-39D56D10DC66}" destId="{54A2E53A-2F88-4ECE-BA70-59B4D6FF58B1}" srcOrd="0" destOrd="0" presId="urn:microsoft.com/office/officeart/2005/8/layout/target2"/>
    <dgm:cxn modelId="{EF43D72D-17FC-46F3-A8EE-993E764D7638}" type="presParOf" srcId="{54A2E53A-2F88-4ECE-BA70-59B4D6FF58B1}" destId="{09A74682-D9F6-424F-AA24-C77497A3A434}" srcOrd="0" destOrd="0" presId="urn:microsoft.com/office/officeart/2005/8/layout/target2"/>
    <dgm:cxn modelId="{7FE76D39-92A1-4CD6-BFE7-6ADDFE1FF76F}" type="presParOf" srcId="{09A74682-D9F6-424F-AA24-C77497A3A434}" destId="{706D8620-0111-4B2A-BBBF-A66DA26E6CD1}" srcOrd="0" destOrd="0" presId="urn:microsoft.com/office/officeart/2005/8/layout/target2"/>
    <dgm:cxn modelId="{5DE218EA-FE8E-4D02-A180-977F7A176287}" type="presParOf" srcId="{09A74682-D9F6-424F-AA24-C77497A3A434}" destId="{BDA2CA9D-0C93-4B56-AFF9-DD25FC43E578}" srcOrd="1" destOrd="0" presId="urn:microsoft.com/office/officeart/2005/8/layout/target2"/>
    <dgm:cxn modelId="{17AD0EF4-CAFC-4234-AA25-645D36AD8087}" type="presParOf" srcId="{BDA2CA9D-0C93-4B56-AFF9-DD25FC43E578}" destId="{5B895E3F-73CF-4519-BEBE-E6C5BAB370E9}" srcOrd="0" destOrd="0" presId="urn:microsoft.com/office/officeart/2005/8/layout/target2"/>
    <dgm:cxn modelId="{D74511D7-4532-445C-85F6-F698CC06C6F8}" type="presParOf" srcId="{BDA2CA9D-0C93-4B56-AFF9-DD25FC43E578}" destId="{6F34E23C-BB9C-4C59-BD73-CEA66DF70F1C}" srcOrd="1" destOrd="0" presId="urn:microsoft.com/office/officeart/2005/8/layout/target2"/>
    <dgm:cxn modelId="{D579A536-BE63-477C-A926-44A31F18CDED}" type="presParOf" srcId="{BDA2CA9D-0C93-4B56-AFF9-DD25FC43E578}" destId="{20AFF532-3507-4371-8417-6D7319710514}" srcOrd="2" destOrd="0" presId="urn:microsoft.com/office/officeart/2005/8/layout/target2"/>
    <dgm:cxn modelId="{3E56D376-4878-4C4F-AD53-5B65B2810F51}" type="presParOf" srcId="{BDA2CA9D-0C93-4B56-AFF9-DD25FC43E578}" destId="{6F09ACCE-A52F-4A44-8DC0-C35A6CB365A4}" srcOrd="3" destOrd="0" presId="urn:microsoft.com/office/officeart/2005/8/layout/target2"/>
    <dgm:cxn modelId="{539DD23E-7C97-4FFA-B2E2-6331345A7A9A}" type="presParOf" srcId="{BDA2CA9D-0C93-4B56-AFF9-DD25FC43E578}" destId="{A54264A2-0B2B-4681-9782-8285C4889994}" srcOrd="4" destOrd="0" presId="urn:microsoft.com/office/officeart/2005/8/layout/target2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706D8620-0111-4B2A-BBBF-A66DA26E6CD1}">
      <dsp:nvSpPr>
        <dsp:cNvPr id="0" name=""/>
        <dsp:cNvSpPr/>
      </dsp:nvSpPr>
      <dsp:spPr>
        <a:xfrm>
          <a:off x="0" y="0"/>
          <a:ext cx="14325600" cy="3009900"/>
        </a:xfrm>
        <a:prstGeom prst="roundRect">
          <a:avLst>
            <a:gd name="adj" fmla="val 85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360" tIns="213360" rIns="213360" bIns="1858195" numCol="1" spcCol="1270" anchor="t" anchorCtr="0">
          <a:noAutofit/>
        </a:bodyPr>
        <a:lstStyle/>
        <a:p>
          <a:pPr lvl="0" algn="l" defTabSz="2489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600" kern="1200" dirty="0" smtClean="0"/>
            <a:t>SDGs: Goal 3: Good health and well-being  </a:t>
          </a:r>
          <a:endParaRPr lang="en-US" sz="5600" kern="1200" dirty="0"/>
        </a:p>
      </dsp:txBody>
      <dsp:txXfrm>
        <a:off x="0" y="0"/>
        <a:ext cx="14325600" cy="3009900"/>
      </dsp:txXfrm>
    </dsp:sp>
    <dsp:sp modelId="{5B895E3F-73CF-4519-BEBE-E6C5BAB370E9}">
      <dsp:nvSpPr>
        <dsp:cNvPr id="0" name=""/>
        <dsp:cNvSpPr/>
      </dsp:nvSpPr>
      <dsp:spPr>
        <a:xfrm>
          <a:off x="358140" y="1354455"/>
          <a:ext cx="4485493" cy="1354455"/>
        </a:xfrm>
        <a:prstGeom prst="roundRect">
          <a:avLst>
            <a:gd name="adj" fmla="val 105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500" kern="1200" dirty="0" smtClean="0"/>
            <a:t>Non-communicable diseases</a:t>
          </a:r>
          <a:endParaRPr lang="en-US" sz="3500" kern="1200" dirty="0"/>
        </a:p>
      </dsp:txBody>
      <dsp:txXfrm>
        <a:off x="358140" y="1354455"/>
        <a:ext cx="4485493" cy="1354455"/>
      </dsp:txXfrm>
    </dsp:sp>
    <dsp:sp modelId="{20AFF532-3507-4371-8417-6D7319710514}">
      <dsp:nvSpPr>
        <dsp:cNvPr id="0" name=""/>
        <dsp:cNvSpPr/>
      </dsp:nvSpPr>
      <dsp:spPr>
        <a:xfrm>
          <a:off x="4914457" y="1354455"/>
          <a:ext cx="4485493" cy="1354455"/>
        </a:xfrm>
        <a:prstGeom prst="roundRect">
          <a:avLst>
            <a:gd name="adj" fmla="val 105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-4966938"/>
              <a:satOff val="19906"/>
              <a:lumOff val="431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500" kern="1200" dirty="0" smtClean="0"/>
            <a:t>Universal health coverage</a:t>
          </a:r>
          <a:endParaRPr lang="en-US" sz="3500" kern="1200" dirty="0"/>
        </a:p>
      </dsp:txBody>
      <dsp:txXfrm>
        <a:off x="4914457" y="1354455"/>
        <a:ext cx="4485493" cy="1354455"/>
      </dsp:txXfrm>
    </dsp:sp>
    <dsp:sp modelId="{A54264A2-0B2B-4681-9782-8285C4889994}">
      <dsp:nvSpPr>
        <dsp:cNvPr id="0" name=""/>
        <dsp:cNvSpPr/>
      </dsp:nvSpPr>
      <dsp:spPr>
        <a:xfrm>
          <a:off x="9470774" y="1354455"/>
          <a:ext cx="4485493" cy="1354455"/>
        </a:xfrm>
        <a:prstGeom prst="roundRect">
          <a:avLst>
            <a:gd name="adj" fmla="val 105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-9933876"/>
              <a:satOff val="39811"/>
              <a:lumOff val="862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500" kern="1200" dirty="0" smtClean="0"/>
            <a:t>Health risk management</a:t>
          </a:r>
          <a:endParaRPr lang="en-US" sz="3500" kern="1200" dirty="0"/>
        </a:p>
      </dsp:txBody>
      <dsp:txXfrm>
        <a:off x="9470774" y="1354455"/>
        <a:ext cx="4485493" cy="135445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target2">
  <dgm:title val=""/>
  <dgm:desc val=""/>
  <dgm:catLst>
    <dgm:cat type="relationship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chMax val="3"/>
      <dgm:chPref val="1"/>
      <dgm:dir/>
      <dgm:animLvl val="lvl"/>
      <dgm:resizeHandles/>
    </dgm:varLst>
    <dgm:alg type="composite">
      <dgm:param type="horzAlign" val="none"/>
      <dgm:param type="vertAlign" val="none"/>
    </dgm:alg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 ch" ptType="node node" st="1 1" cnt="1 0" func="cnt" op="gt" val="0">
            <dgm:choose name="Name5">
              <dgm:if name="Name6" axis="ch ch" ptType="node node" st="2 1" cnt="1 0" func="cnt" op="gt" val="0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2"/>
                  <dgm:constr type="t" for="ch" forName="middleBox" refType="h" fact="0.25"/>
                  <dgm:constr type="w" for="ch" forName="middleBox" refType="w" fact="0.775"/>
                  <dgm:constr type="h" for="ch" forName="middleBox" refType="h" fact="0.7"/>
                  <dgm:constr type="l" for="ch" forName="centerBox" refType="w" fact="0.395"/>
                  <dgm:constr type="t" for="ch" forName="centerBox" refType="h" fact="0.5"/>
                  <dgm:constr type="w" for="ch" forName="centerBox" refType="w" fact="0.555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if>
              <dgm:else name="Name7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2"/>
                  <dgm:constr type="t" for="ch" forName="middleBox" refType="h" fact="0.25"/>
                  <dgm:constr type="w" for="ch" forName="middleBox" refType="w" fact="0.775"/>
                  <dgm:constr type="h" for="ch" forName="middleBox" refType="h" fact="0.7"/>
                  <dgm:constr type="l" for="ch" forName="centerBox" refType="w" fact="0.225"/>
                  <dgm:constr type="t" for="ch" forName="centerBox" refType="h" fact="0.5"/>
                  <dgm:constr type="w" for="ch" forName="centerBox" refType="w" fact="0.725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else>
            </dgm:choose>
          </dgm:if>
          <dgm:else name="Name8">
            <dgm:choose name="Name9">
              <dgm:if name="Name10" axis="ch ch" ptType="node node" st="2 1" cnt="1 0" func="cnt" op="gt" val="0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95"/>
                  <dgm:constr type="h" for="ch" forName="middleBox" refType="h" fact="0.7"/>
                  <dgm:constr type="l" for="ch" forName="centerBox" refType="w" fact="0.26"/>
                  <dgm:constr type="t" for="ch" forName="centerBox" refType="h" fact="0.5"/>
                  <dgm:constr type="w" for="ch" forName="centerBox" refType="w" fact="0.69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if>
              <dgm:else name="Name11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9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9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else>
            </dgm:choose>
          </dgm:else>
        </dgm:choose>
      </dgm:if>
      <dgm:else name="Name12">
        <dgm:choose name="Name13">
          <dgm:if name="Name14" axis="ch ch" ptType="node node" st="1 1" cnt="1 0" func="cnt" op="gt" val="0">
            <dgm:choose name="Name15">
              <dgm:if name="Name16" axis="ch ch" ptType="node node" st="2 1" cnt="1 0" func="cnt" op="gt" val="0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77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55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if>
              <dgm:else name="Name17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77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725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else>
            </dgm:choose>
          </dgm:if>
          <dgm:else name="Name18">
            <dgm:choose name="Name19">
              <dgm:if name="Name20" axis="ch ch" ptType="node node" st="2 1" cnt="1 0" func="cnt" op="gt" val="0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9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69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if>
              <dgm:else name="Name21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9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9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else>
            </dgm:choose>
          </dgm:else>
        </dgm:choose>
      </dgm:else>
    </dgm:choose>
    <dgm:ruleLst/>
    <dgm:choose name="Name22">
      <dgm:if name="Name23" axis="root ch" ptType="all node" st="1 1" cnt="0 0" func="cnt" op="gte" val="1">
        <dgm:layoutNode name="outerBox" styleLbl="node1">
          <dgm:alg type="composite">
            <dgm:param type="horzAlign" val="none"/>
            <dgm:param type="vertAlign" val="none"/>
          </dgm:alg>
          <dgm:shape xmlns:r="http://schemas.openxmlformats.org/officeDocument/2006/relationships" r:blip="">
            <dgm:adjLst/>
          </dgm:shape>
          <dgm:presOf/>
          <dgm:choose name="Name24">
            <dgm:if name="Name25" axis="root ch" ptType="all node" st="1 1" cnt="0 0" func="cnt" op="gt" val="1">
              <dgm:choose name="Name26">
                <dgm:if name="Name27" func="var" arg="dir" op="equ" val="norm">
                  <dgm:constrLst>
                    <dgm:constr type="l" for="ch" forName="outerBoxParent"/>
                    <dgm:constr type="t" for="ch" forName="outerBoxParent"/>
                    <dgm:constr type="w" for="ch" forName="outerBoxParent" refType="w"/>
                    <dgm:constr type="h" for="ch" forName="outerBoxParent" refType="h"/>
                    <dgm:constr type="bMarg" for="ch" forName="outerBoxParent" refType="h" fact="2.2"/>
                    <dgm:constr type="l" for="ch" forName="outerBoxChildren" refType="w" fact="0.025"/>
                    <dgm:constr type="t" for="ch" forName="outerBoxChildren" refType="h" fact="0.25"/>
                    <dgm:constr type="w" for="ch" forName="outerBoxChildren" refType="w" fact="0.15"/>
                    <dgm:constr type="h" for="ch" forName="outerBoxChildren" refType="h" fact="0.7"/>
                  </dgm:constrLst>
                </dgm:if>
                <dgm:else name="Name28">
                  <dgm:constrLst>
                    <dgm:constr type="l" for="ch" forName="outerBoxParent"/>
                    <dgm:constr type="t" for="ch" forName="outerBoxParent"/>
                    <dgm:constr type="w" for="ch" forName="outerBoxParent" refType="w"/>
                    <dgm:constr type="h" for="ch" forName="outerBoxParent" refType="h"/>
                    <dgm:constr type="bMarg" for="ch" forName="outerBoxParent" refType="h" fact="2.2"/>
                    <dgm:constr type="l" for="ch" forName="outerBoxChildren" refType="w" fact="0.825"/>
                    <dgm:constr type="t" for="ch" forName="outerBoxChildren" refType="h" fact="0.25"/>
                    <dgm:constr type="w" for="ch" forName="outerBoxChildren" refType="w" fact="0.15"/>
                    <dgm:constr type="h" for="ch" forName="outerBoxChildren" refType="h" fact="0.7"/>
                  </dgm:constrLst>
                </dgm:else>
              </dgm:choose>
            </dgm:if>
            <dgm:else name="Name29">
              <dgm:constrLst>
                <dgm:constr type="l" for="ch" forName="outerBoxParent"/>
                <dgm:constr type="t" for="ch" forName="outerBoxParent"/>
                <dgm:constr type="w" for="ch" forName="outerBoxParent" refType="w"/>
                <dgm:constr type="h" for="ch" forName="outerBoxParent" refType="h"/>
                <dgm:constr type="bMarg" for="ch" forName="outerBoxParent" refType="h" fact="1.75"/>
                <dgm:constr type="l" for="ch" forName="outerBoxChildren" refType="w" fact="0.025"/>
                <dgm:constr type="t" for="ch" forName="outerBoxChildren" refType="h" fact="0.45"/>
                <dgm:constr type="w" for="ch" forName="outerBoxChildren" refType="w" fact="0.95"/>
                <dgm:constr type="h" for="ch" forName="outerBoxChildren" refType="h" fact="0.45"/>
              </dgm:constrLst>
            </dgm:else>
          </dgm:choose>
          <dgm:ruleLst/>
          <dgm:layoutNode name="outerBoxParent" styleLbl="node1">
            <dgm:alg type="tx">
              <dgm:param type="txAnchorVert" val="t"/>
              <dgm:param type="parTxLTRAlign" val="l"/>
              <dgm:param type="parTxRTLAlign" val="r"/>
            </dgm:alg>
            <dgm:shape xmlns:r="http://schemas.openxmlformats.org/officeDocument/2006/relationships" type="roundRect" r:blip="">
              <dgm:adjLst>
                <dgm:adj idx="1" val="0.085"/>
              </dgm:adjLst>
            </dgm:shape>
            <dgm:presOf axis="ch" ptType="node" cnt="1"/>
            <dgm:constrLst>
              <dgm:constr type="t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  <dgm:layoutNode name="outerBoxChildren">
            <dgm:choose name="Name30">
              <dgm:if name="Name31" axis="root ch" ptType="all node" st="1 1" cnt="0 0" func="cnt" op="gt" val="1">
                <dgm:alg type="lin">
                  <dgm:param type="linDir" val="fromT"/>
                  <dgm:param type="vertAlign" val="t"/>
                </dgm:alg>
              </dgm:if>
              <dgm:else name="Name32">
                <dgm:choose name="Name33">
                  <dgm:if name="Name34" func="var" arg="dir" op="equ" val="norm">
                    <dgm:alg type="lin">
                      <dgm:param type="horzAlign" val="l"/>
                    </dgm:alg>
                  </dgm:if>
                  <dgm:else name="Name35">
                    <dgm:alg type="lin">
                      <dgm:param type="linDir" val="fromR"/>
                      <dgm:param type="horz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>
              <dgm:constr type="w" for="ch" forName="oChild" refType="w"/>
              <dgm:constr type="h" for="ch" forName="oChild" refType="h"/>
            </dgm:constrLst>
            <dgm:ruleLst/>
            <dgm:forEach name="Name36" axis="ch ch" ptType="node node" st="1 1" cnt="1 0">
              <dgm:layoutNode name="oChild" styleLbl="fgAcc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forEach name="Name37" axis="followSib" ptType="sibTrans" cnt="1">
                <dgm:layoutNode name="outerSibTrans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userA"/>
                    <dgm:constr type="w" refType="userA" fact="0.015"/>
                    <dgm:constr type="h" refType="userA" fact="0.015"/>
                  </dgm:constrLst>
                  <dgm:ruleLst/>
                </dgm:layoutNode>
              </dgm:forEach>
            </dgm:forEach>
          </dgm:layoutNode>
        </dgm:layoutNode>
      </dgm:if>
      <dgm:else name="Name38"/>
    </dgm:choose>
    <dgm:choose name="Name39">
      <dgm:if name="Name40" axis="root ch" ptType="all node" st="1 1" cnt="0 0" func="cnt" op="gte" val="2">
        <dgm:layoutNode name="middleBox">
          <dgm:alg type="composite">
            <dgm:param type="horzAlign" val="none"/>
            <dgm:param type="vertAlign" val="none"/>
          </dgm:alg>
          <dgm:shape xmlns:r="http://schemas.openxmlformats.org/officeDocument/2006/relationships" r:blip="">
            <dgm:adjLst/>
          </dgm:shape>
          <dgm:presOf/>
          <dgm:choose name="Name41">
            <dgm:if name="Name42" axis="root ch" ptType="all node" st="1 1" cnt="0 0" func="cnt" op="gt" val="2">
              <dgm:choose name="Name43">
                <dgm:if name="Name44" func="var" arg="dir" op="equ" val="norm">
                  <dgm:constrLst>
                    <dgm:constr type="l" for="ch" forName="middleBoxParent"/>
                    <dgm:constr type="t" for="ch" forName="middleBoxParent"/>
                    <dgm:constr type="w" for="ch" forName="middleBoxParent" refType="w"/>
                    <dgm:constr type="h" for="ch" forName="middleBoxParent" refType="h"/>
                    <dgm:constr type="bMarg" for="ch" forName="middleBoxParent" refType="h" fact="1.8"/>
                    <dgm:constr type="l" for="ch" forName="middleBoxChildren" refType="w" fact="0.025"/>
                    <dgm:constr type="t" for="ch" forName="middleBoxChildren" refType="h" fact="0.35"/>
                    <dgm:constr type="w" for="ch" forName="middleBoxChildren" refType="w" fact="0.2"/>
                    <dgm:constr type="h" for="ch" forName="middleBoxChildren" refType="h" fact="0.575"/>
                  </dgm:constrLst>
                </dgm:if>
                <dgm:else name="Name45">
                  <dgm:constrLst>
                    <dgm:constr type="l" for="ch" forName="middleBoxParent"/>
                    <dgm:constr type="t" for="ch" forName="middleBoxParent"/>
                    <dgm:constr type="w" for="ch" forName="middleBoxParent" refType="w"/>
                    <dgm:constr type="h" for="ch" forName="middleBoxParent" refType="h"/>
                    <dgm:constr type="bMarg" for="ch" forName="middleBoxParent" refType="h" fact="1.8"/>
                    <dgm:constr type="l" for="ch" forName="middleBoxChildren" refType="w" fact="0.775"/>
                    <dgm:constr type="t" for="ch" forName="middleBoxChildren" refType="h" fact="0.35"/>
                    <dgm:constr type="w" for="ch" forName="middleBoxChildren" refType="w" fact="0.2"/>
                    <dgm:constr type="h" for="ch" forName="middleBoxChildren" refType="h" fact="0.575"/>
                  </dgm:constrLst>
                </dgm:else>
              </dgm:choose>
            </dgm:if>
            <dgm:else name="Name46">
              <dgm:constrLst>
                <dgm:constr type="l" for="ch" forName="middleBoxParent"/>
                <dgm:constr type="t" for="ch" forName="middleBoxParent"/>
                <dgm:constr type="w" for="ch" forName="middleBoxParent" refType="w"/>
                <dgm:constr type="h" for="ch" forName="middleBoxParent" refType="h"/>
                <dgm:constr type="bMarg" for="ch" forName="middleBoxParent" refType="h" fact="1.8"/>
                <dgm:constr type="l" for="ch" forName="middleBoxChildren" refType="w" fact="0.025"/>
                <dgm:constr type="t" for="ch" forName="middleBoxChildren" refType="h" fact="0.45"/>
                <dgm:constr type="w" for="ch" forName="middleBoxChildren" refType="w" fact="0.95"/>
                <dgm:constr type="h" for="ch" forName="middleBoxChildren" refType="h" fact="0.45"/>
              </dgm:constrLst>
            </dgm:else>
          </dgm:choose>
          <dgm:ruleLst/>
          <dgm:layoutNode name="middleBoxParent" styleLbl="node1">
            <dgm:alg type="tx">
              <dgm:param type="txAnchorVert" val="t"/>
              <dgm:param type="parTxLTRAlign" val="l"/>
              <dgm:param type="parTxRTLAlign" val="r"/>
            </dgm:alg>
            <dgm:shape xmlns:r="http://schemas.openxmlformats.org/officeDocument/2006/relationships" type="roundRect" r:blip="">
              <dgm:adjLst>
                <dgm:adj idx="1" val="0.105"/>
              </dgm:adjLst>
            </dgm:shape>
            <dgm:presOf axis="ch" ptType="node" st="2" cnt="1"/>
            <dgm:constrLst>
              <dgm:constr type="t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  <dgm:layoutNode name="middleBoxChildren">
            <dgm:choose name="Name47">
              <dgm:if name="Name48" axis="root ch" ptType="all node" st="1 1" cnt="0 0" func="cnt" op="gt" val="2">
                <dgm:alg type="lin">
                  <dgm:param type="linDir" val="fromT"/>
                  <dgm:param type="vertAlign" val="t"/>
                </dgm:alg>
              </dgm:if>
              <dgm:else name="Name49">
                <dgm:choose name="Name50">
                  <dgm:if name="Name51" func="var" arg="dir" op="equ" val="norm">
                    <dgm:alg type="lin">
                      <dgm:param type="horzAlign" val="l"/>
                    </dgm:alg>
                  </dgm:if>
                  <dgm:else name="Name52">
                    <dgm:alg type="lin">
                      <dgm:param type="linDir" val="fromR"/>
                      <dgm:param type="horz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>
              <dgm:constr type="w" for="ch" forName="mChild" refType="w"/>
              <dgm:constr type="h" for="ch" forName="mChild" refType="h"/>
            </dgm:constrLst>
            <dgm:ruleLst/>
            <dgm:forEach name="Name53" axis="ch ch" ptType="node node" st="2 1" cnt="1 0">
              <dgm:layoutNode name="mChild" styleLbl="fgAcc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forEach name="Name54" axis="followSib" ptType="sibTrans" cnt="1">
                <dgm:layoutNode name="middleSibTrans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userA"/>
                    <dgm:constr type="w" refType="userA" fact="0.015"/>
                    <dgm:constr type="h" refType="userA" fact="0.015"/>
                  </dgm:constrLst>
                  <dgm:ruleLst/>
                </dgm:layoutNode>
              </dgm:forEach>
            </dgm:forEach>
          </dgm:layoutNode>
        </dgm:layoutNode>
      </dgm:if>
      <dgm:else name="Name55"/>
    </dgm:choose>
    <dgm:choose name="Name56">
      <dgm:if name="Name57" axis="root ch" ptType="all node" st="1 1" cnt="0 0" func="cnt" op="gte" val="3">
        <dgm:layoutNode name="centerBox">
          <dgm:alg type="composite">
            <dgm:param type="horzAlign" val="none"/>
            <dgm:param type="vertAlign" val="none"/>
          </dgm:alg>
          <dgm:shape xmlns:r="http://schemas.openxmlformats.org/officeDocument/2006/relationships" r:blip="">
            <dgm:adjLst/>
          </dgm:shape>
          <dgm:presOf/>
          <dgm:choose name="Name58">
            <dgm:if name="Name59" axis="ch ch" ptType="node node" st="3 1" cnt="1 0" func="cnt" op="gt" val="0">
              <dgm:constrLst>
                <dgm:constr type="l" for="ch" forName="centerBoxParent"/>
                <dgm:constr type="t" for="ch" forName="centerBoxParent"/>
                <dgm:constr type="w" for="ch" forName="centerBoxParent" refType="w"/>
                <dgm:constr type="h" for="ch" forName="centerBoxParent" refType="h"/>
                <dgm:constr type="bMarg" for="ch" forName="centerBoxParent" refType="h" fact="1.6"/>
                <dgm:constr type="l" for="ch" forName="centerBoxChildren" refType="w" fact="0.025"/>
                <dgm:constr type="t" for="ch" forName="centerBoxChildren" refType="h" fact="0.45"/>
                <dgm:constr type="w" for="ch" forName="centerBoxChildren" refType="w" fact="0.95"/>
                <dgm:constr type="h" for="ch" forName="centerBoxChildren" refType="h" fact="0.45"/>
              </dgm:constrLst>
            </dgm:if>
            <dgm:else name="Name60">
              <dgm:constrLst>
                <dgm:constr type="l" for="ch" forName="centerBoxParent"/>
                <dgm:constr type="t" for="ch" forName="centerBoxParent"/>
                <dgm:constr type="w" for="ch" forName="centerBoxParent" refType="w"/>
                <dgm:constr type="h" for="ch" forName="centerBoxParent" refType="h"/>
              </dgm:constrLst>
            </dgm:else>
          </dgm:choose>
          <dgm:ruleLst/>
          <dgm:layoutNode name="centerBoxParent" styleLbl="node1">
            <dgm:alg type="tx">
              <dgm:param type="txAnchorVert" val="t"/>
              <dgm:param type="parTxLTRAlign" val="l"/>
              <dgm:param type="parTxRTLAlign" val="r"/>
            </dgm:alg>
            <dgm:shape xmlns:r="http://schemas.openxmlformats.org/officeDocument/2006/relationships" type="roundRect" r:blip="">
              <dgm:adjLst>
                <dgm:adj idx="1" val="0.105"/>
              </dgm:adjLst>
            </dgm:shape>
            <dgm:presOf axis="ch" ptType="node" st="3" cnt="1"/>
            <dgm:constrLst>
              <dgm:constr type="t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  <dgm:choose name="Name61">
            <dgm:if name="Name62" axis="ch ch" ptType="node node" st="3 1" cnt="1 0" func="cnt" op="gt" val="0">
              <dgm:layoutNode name="centerBoxChildren">
                <dgm:choose name="Name63">
                  <dgm:if name="Name64" func="var" arg="dir" op="equ" val="norm">
                    <dgm:alg type="lin">
                      <dgm:param type="horzAlign" val="l"/>
                    </dgm:alg>
                  </dgm:if>
                  <dgm:else name="Name65">
                    <dgm:alg type="lin">
                      <dgm:param type="linDir" val="fromR"/>
                      <dgm:param type="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cChild" refType="w"/>
                  <dgm:constr type="h" for="ch" forName="cChild" refType="h"/>
                </dgm:constrLst>
                <dgm:ruleLst/>
                <dgm:forEach name="Name66" axis="ch ch" ptType="node node" st="3 1" cnt="1 0">
                  <dgm:layoutNode name="cChild" styleLbl="fgAcc1">
                    <dgm:varLst>
                      <dgm:bulletEnabled val="1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05"/>
                      </dgm:adjLst>
                    </dgm:shape>
                    <dgm:presOf axis="desOrSelf" ptType="node"/>
                    <dgm:constrLst>
                      <dgm:constr type="tMarg" refType="primFontSz" fact="0.3"/>
                      <dgm:constr type="bMarg" refType="primFontSz" fact="0.3"/>
                      <dgm:constr type="lMarg" refType="primFontSz" fact="0.3"/>
                      <dgm:constr type="rMarg" refType="primFontSz" fact="0.3"/>
                    </dgm:constrLst>
                    <dgm:ruleLst>
                      <dgm:rule type="primFontSz" val="5" fact="NaN" max="NaN"/>
                    </dgm:ruleLst>
                  </dgm:layoutNode>
                  <dgm:forEach name="Name67" axis="followSib" ptType="sibTrans" cnt="1">
                    <dgm:layoutNode name="centerSibTrans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  <dgm:constrLst>
                        <dgm:constr type="userA"/>
                        <dgm:constr type="w" refType="userA" fact="0.015"/>
                        <dgm:constr type="h" refType="userA" fact="0.015"/>
                      </dgm:constrLst>
                      <dgm:ruleLst/>
                    </dgm:layoutNode>
                  </dgm:forEach>
                </dgm:forEach>
              </dgm:layoutNode>
            </dgm:if>
            <dgm:else name="Name68"/>
          </dgm:choose>
        </dgm:layoutNode>
      </dgm:if>
      <dgm:else name="Name69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2 Marcador de fecha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713305-ACDC-4C93-9586-6F1A859509C8}" type="datetimeFigureOut">
              <a:rPr lang="en-US" smtClean="0"/>
              <a:pPr/>
              <a:t>10/31/2023</a:t>
            </a:fld>
            <a:endParaRPr lang="en-U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229915-E113-4BD9-9A8E-629FB8241FAA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ACA9B5-8AE8-4C74-A785-ECBECB968FA7}" type="datetimeFigureOut">
              <a:rPr lang="en-US" smtClean="0"/>
              <a:pPr/>
              <a:t>10/31/2023</a:t>
            </a:fld>
            <a:endParaRPr lang="en-US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CB35DC-4196-4619-AAD9-D643C149FA80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CB35DC-4196-4619-AAD9-D643C149FA80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CB35DC-4196-4619-AAD9-D643C149FA80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2B806A-8743-43EA-8AC8-1C5ADBF091C0}" type="datetime1">
              <a:rPr lang="en-US" smtClean="0"/>
              <a:pPr/>
              <a:t>10/31/2023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BE382-2933-4C96-A3B4-C31A79B642F5}" type="datetime1">
              <a:rPr lang="en-US" smtClean="0"/>
              <a:pPr/>
              <a:t>10/31/2023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9F0ED-78FA-4DCE-AB87-EB8187ECABB8}" type="datetime1">
              <a:rPr lang="en-US" smtClean="0"/>
              <a:pPr/>
              <a:t>10/31/2023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271EA-0697-4983-A11A-35F39B3A3A1C}" type="datetime1">
              <a:rPr lang="en-US" smtClean="0"/>
              <a:pPr/>
              <a:t>10/31/2023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24E21-221B-4E0D-9979-C2D1C3BD3019}" type="datetime1">
              <a:rPr lang="en-US" smtClean="0"/>
              <a:pPr/>
              <a:t>10/31/2023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2763C-29D8-4283-A4B7-8A602B500DA1}" type="datetime1">
              <a:rPr lang="en-US" smtClean="0"/>
              <a:pPr/>
              <a:t>10/31/2023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3B3A3-C382-4812-A45E-FCE0C0F72F6B}" type="datetime1">
              <a:rPr lang="en-US" smtClean="0"/>
              <a:pPr/>
              <a:t>10/31/2023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2EAA0-3E0F-42A4-8386-D353EBF85A00}" type="datetime1">
              <a:rPr lang="en-US" smtClean="0"/>
              <a:pPr/>
              <a:t>10/31/2023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B053C-C7F3-4098-86F5-886658ED9F66}" type="datetime1">
              <a:rPr lang="en-US" smtClean="0"/>
              <a:pPr/>
              <a:t>10/31/2023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AF02D-F691-4BB0-B3F2-663BE369470F}" type="datetime1">
              <a:rPr lang="en-US" smtClean="0"/>
              <a:pPr/>
              <a:t>10/31/2023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ACAE-3F1F-41CC-AE41-9CFF1BC3E2D2}" type="datetime1">
              <a:rPr lang="en-US" smtClean="0"/>
              <a:pPr/>
              <a:t>10/31/2023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46AA1F-9BC8-473F-A864-DA2A8E81A2A4}" type="datetime1">
              <a:rPr lang="en-US" smtClean="0"/>
              <a:pPr/>
              <a:t>10/31/2023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44.svg"/><Relationship Id="rId18" Type="http://schemas.openxmlformats.org/officeDocument/2006/relationships/image" Target="../media/image55.png"/><Relationship Id="rId3" Type="http://schemas.openxmlformats.org/officeDocument/2006/relationships/image" Target="../media/image34.svg"/><Relationship Id="rId21" Type="http://schemas.openxmlformats.org/officeDocument/2006/relationships/image" Target="../media/image57.png"/><Relationship Id="rId7" Type="http://schemas.openxmlformats.org/officeDocument/2006/relationships/image" Target="../media/image38.svg"/><Relationship Id="rId12" Type="http://schemas.openxmlformats.org/officeDocument/2006/relationships/image" Target="../media/image52.png"/><Relationship Id="rId17" Type="http://schemas.openxmlformats.org/officeDocument/2006/relationships/image" Target="../media/image48.svg"/><Relationship Id="rId25" Type="http://schemas.openxmlformats.org/officeDocument/2006/relationships/image" Target="../media/image44.png"/><Relationship Id="rId2" Type="http://schemas.openxmlformats.org/officeDocument/2006/relationships/image" Target="../media/image47.png"/><Relationship Id="rId16" Type="http://schemas.openxmlformats.org/officeDocument/2006/relationships/image" Target="../media/image54.png"/><Relationship Id="rId20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11" Type="http://schemas.openxmlformats.org/officeDocument/2006/relationships/image" Target="../media/image42.svg"/><Relationship Id="rId24" Type="http://schemas.openxmlformats.org/officeDocument/2006/relationships/image" Target="../media/image60.png"/><Relationship Id="rId5" Type="http://schemas.openxmlformats.org/officeDocument/2006/relationships/image" Target="../media/image36.svg"/><Relationship Id="rId15" Type="http://schemas.openxmlformats.org/officeDocument/2006/relationships/image" Target="../media/image46.svg"/><Relationship Id="rId23" Type="http://schemas.openxmlformats.org/officeDocument/2006/relationships/image" Target="../media/image59.png"/><Relationship Id="rId10" Type="http://schemas.openxmlformats.org/officeDocument/2006/relationships/image" Target="../media/image51.png"/><Relationship Id="rId19" Type="http://schemas.openxmlformats.org/officeDocument/2006/relationships/image" Target="../media/image50.svg"/><Relationship Id="rId4" Type="http://schemas.openxmlformats.org/officeDocument/2006/relationships/image" Target="../media/image48.png"/><Relationship Id="rId9" Type="http://schemas.openxmlformats.org/officeDocument/2006/relationships/image" Target="../media/image40.svg"/><Relationship Id="rId14" Type="http://schemas.openxmlformats.org/officeDocument/2006/relationships/image" Target="../media/image53.png"/><Relationship Id="rId22" Type="http://schemas.openxmlformats.org/officeDocument/2006/relationships/image" Target="../media/image5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66.png"/><Relationship Id="rId18" Type="http://schemas.openxmlformats.org/officeDocument/2006/relationships/image" Target="../media/image67.png"/><Relationship Id="rId26" Type="http://schemas.openxmlformats.org/officeDocument/2006/relationships/image" Target="../media/image72.png"/><Relationship Id="rId3" Type="http://schemas.openxmlformats.org/officeDocument/2006/relationships/image" Target="../media/image62.png"/><Relationship Id="rId21" Type="http://schemas.openxmlformats.org/officeDocument/2006/relationships/image" Target="../media/image68.svg"/><Relationship Id="rId7" Type="http://schemas.openxmlformats.org/officeDocument/2006/relationships/image" Target="../media/image56.svg"/><Relationship Id="rId12" Type="http://schemas.openxmlformats.org/officeDocument/2006/relationships/image" Target="../media/image60.svg"/><Relationship Id="rId17" Type="http://schemas.openxmlformats.org/officeDocument/2006/relationships/image" Target="../media/image66.svg"/><Relationship Id="rId25" Type="http://schemas.openxmlformats.org/officeDocument/2006/relationships/image" Target="../media/image71.png"/><Relationship Id="rId2" Type="http://schemas.openxmlformats.org/officeDocument/2006/relationships/image" Target="../media/image61.png"/><Relationship Id="rId20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11" Type="http://schemas.openxmlformats.org/officeDocument/2006/relationships/image" Target="../media/image65.png"/><Relationship Id="rId24" Type="http://schemas.openxmlformats.org/officeDocument/2006/relationships/image" Target="../media/image64.svg"/><Relationship Id="rId5" Type="http://schemas.openxmlformats.org/officeDocument/2006/relationships/image" Target="../media/image54.svg"/><Relationship Id="rId15" Type="http://schemas.openxmlformats.org/officeDocument/2006/relationships/image" Target="../media/image62.svg"/><Relationship Id="rId23" Type="http://schemas.openxmlformats.org/officeDocument/2006/relationships/image" Target="../media/image70.png"/><Relationship Id="rId28" Type="http://schemas.openxmlformats.org/officeDocument/2006/relationships/image" Target="../media/image44.png"/><Relationship Id="rId10" Type="http://schemas.openxmlformats.org/officeDocument/2006/relationships/image" Target="../media/image52.svg"/><Relationship Id="rId19" Type="http://schemas.openxmlformats.org/officeDocument/2006/relationships/image" Target="../media/image58.svg"/><Relationship Id="rId9" Type="http://schemas.openxmlformats.org/officeDocument/2006/relationships/image" Target="../media/image64.png"/><Relationship Id="rId22" Type="http://schemas.openxmlformats.org/officeDocument/2006/relationships/image" Target="../media/image69.png"/><Relationship Id="rId27" Type="http://schemas.openxmlformats.org/officeDocument/2006/relationships/image" Target="../media/image7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svg"/><Relationship Id="rId3" Type="http://schemas.openxmlformats.org/officeDocument/2006/relationships/image" Target="../media/image75.png"/><Relationship Id="rId7" Type="http://schemas.openxmlformats.org/officeDocument/2006/relationships/image" Target="../media/image77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.svg"/><Relationship Id="rId11" Type="http://schemas.openxmlformats.org/officeDocument/2006/relationships/image" Target="../media/image79.png"/><Relationship Id="rId5" Type="http://schemas.openxmlformats.org/officeDocument/2006/relationships/image" Target="../media/image76.png"/><Relationship Id="rId10" Type="http://schemas.openxmlformats.org/officeDocument/2006/relationships/image" Target="../media/image77.svg"/><Relationship Id="rId4" Type="http://schemas.openxmlformats.org/officeDocument/2006/relationships/image" Target="../media/image71.svg"/><Relationship Id="rId9" Type="http://schemas.openxmlformats.org/officeDocument/2006/relationships/image" Target="../media/image7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4.png"/><Relationship Id="rId3" Type="http://schemas.openxmlformats.org/officeDocument/2006/relationships/image" Target="../media/image2.svg"/><Relationship Id="rId12" Type="http://schemas.openxmlformats.org/officeDocument/2006/relationships/image" Target="../media/image2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22.png"/><Relationship Id="rId4" Type="http://schemas.openxmlformats.org/officeDocument/2006/relationships/image" Target="../media/image20.png"/><Relationship Id="rId9" Type="http://schemas.openxmlformats.org/officeDocument/2006/relationships/image" Target="../media/image8.svg"/><Relationship Id="rId1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openxmlformats.org/officeDocument/2006/relationships/image" Target="../media/image32.png"/><Relationship Id="rId5" Type="http://schemas.openxmlformats.org/officeDocument/2006/relationships/image" Target="../media/image14.svg"/><Relationship Id="rId10" Type="http://schemas.openxmlformats.org/officeDocument/2006/relationships/image" Target="../media/image31.png"/><Relationship Id="rId4" Type="http://schemas.openxmlformats.org/officeDocument/2006/relationships/image" Target="../media/image27.png"/><Relationship Id="rId9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18.svg"/><Relationship Id="rId7" Type="http://schemas.openxmlformats.org/officeDocument/2006/relationships/image" Target="../media/image22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11" Type="http://schemas.openxmlformats.org/officeDocument/2006/relationships/image" Target="../media/image25.png"/><Relationship Id="rId5" Type="http://schemas.openxmlformats.org/officeDocument/2006/relationships/image" Target="../media/image20.svg"/><Relationship Id="rId10" Type="http://schemas.openxmlformats.org/officeDocument/2006/relationships/image" Target="../media/image37.png"/><Relationship Id="rId4" Type="http://schemas.openxmlformats.org/officeDocument/2006/relationships/image" Target="../media/image34.png"/><Relationship Id="rId9" Type="http://schemas.openxmlformats.org/officeDocument/2006/relationships/image" Target="../media/image24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6.svg"/><Relationship Id="rId7" Type="http://schemas.openxmlformats.org/officeDocument/2006/relationships/image" Target="../media/image41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28.svg"/><Relationship Id="rId4" Type="http://schemas.openxmlformats.org/officeDocument/2006/relationships/image" Target="../media/image3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3294280" cy="10287000"/>
            <a:chOff x="0" y="0"/>
            <a:chExt cx="3501374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501374" cy="2709333"/>
            </a:xfrm>
            <a:custGeom>
              <a:avLst/>
              <a:gdLst/>
              <a:ahLst/>
              <a:cxnLst/>
              <a:rect l="l" t="t" r="r" b="b"/>
              <a:pathLst>
                <a:path w="3501374" h="2709333">
                  <a:moveTo>
                    <a:pt x="0" y="0"/>
                  </a:moveTo>
                  <a:lnTo>
                    <a:pt x="3501374" y="0"/>
                  </a:lnTo>
                  <a:lnTo>
                    <a:pt x="3501374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A6AA98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3501374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028700" y="1981200"/>
            <a:ext cx="10522953" cy="4914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480"/>
              </a:lnSpc>
            </a:pPr>
            <a:r>
              <a:rPr lang="en-US" sz="5400" dirty="0">
                <a:solidFill>
                  <a:srgbClr val="363434"/>
                </a:solidFill>
                <a:latin typeface="DM Serif Display"/>
              </a:rPr>
              <a:t>B-SPLINES-BASED SOLUTIONS OF DIFFERENTIAL EQUATIONS IN BIOENGINEERING: MOTION MONITORING AND IMAGE PROCESSING APPLICATIONS</a:t>
            </a:r>
          </a:p>
          <a:p>
            <a:pPr>
              <a:lnSpc>
                <a:spcPts val="6480"/>
              </a:lnSpc>
            </a:pPr>
            <a:endParaRPr dirty="0"/>
          </a:p>
        </p:txBody>
      </p:sp>
      <p:grpSp>
        <p:nvGrpSpPr>
          <p:cNvPr id="6" name="Group 6"/>
          <p:cNvGrpSpPr/>
          <p:nvPr/>
        </p:nvGrpSpPr>
        <p:grpSpPr>
          <a:xfrm>
            <a:off x="12341780" y="1028700"/>
            <a:ext cx="1905000" cy="1905000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363434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028700" y="6687577"/>
            <a:ext cx="8586000" cy="30823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05"/>
              </a:lnSpc>
            </a:pPr>
            <a:r>
              <a:rPr lang="en-US" sz="2932" dirty="0">
                <a:solidFill>
                  <a:srgbClr val="363434"/>
                </a:solidFill>
                <a:latin typeface="Glacial Indifference"/>
              </a:rPr>
              <a:t>Bachelor’s thesis</a:t>
            </a:r>
          </a:p>
          <a:p>
            <a:pPr>
              <a:lnSpc>
                <a:spcPts val="4105"/>
              </a:lnSpc>
            </a:pPr>
            <a:r>
              <a:rPr lang="en-US" sz="2932" dirty="0">
                <a:solidFill>
                  <a:srgbClr val="363434"/>
                </a:solidFill>
                <a:latin typeface="Glacial Indifference"/>
              </a:rPr>
              <a:t>Degree in Biomedical Engineering</a:t>
            </a:r>
          </a:p>
          <a:p>
            <a:pPr>
              <a:lnSpc>
                <a:spcPts val="4105"/>
              </a:lnSpc>
            </a:pPr>
            <a:r>
              <a:rPr lang="en-US" sz="2932" dirty="0">
                <a:solidFill>
                  <a:srgbClr val="363434"/>
                </a:solidFill>
                <a:latin typeface="Glacial Indifference"/>
              </a:rPr>
              <a:t>Author: Antonio Manuel Ramírez Márquez</a:t>
            </a:r>
          </a:p>
          <a:p>
            <a:pPr>
              <a:lnSpc>
                <a:spcPts val="4105"/>
              </a:lnSpc>
            </a:pPr>
            <a:r>
              <a:rPr lang="en-US" sz="2932" dirty="0">
                <a:solidFill>
                  <a:srgbClr val="363434"/>
                </a:solidFill>
                <a:latin typeface="Glacial Indifference"/>
              </a:rPr>
              <a:t>Tutor: David </a:t>
            </a:r>
            <a:r>
              <a:rPr lang="en-US" sz="2932" dirty="0" err="1">
                <a:solidFill>
                  <a:srgbClr val="363434"/>
                </a:solidFill>
                <a:latin typeface="Glacial Indifference"/>
              </a:rPr>
              <a:t>Casillas</a:t>
            </a:r>
            <a:r>
              <a:rPr lang="en-US" sz="2932" dirty="0">
                <a:solidFill>
                  <a:srgbClr val="363434"/>
                </a:solidFill>
                <a:latin typeface="Glacial Indifference"/>
              </a:rPr>
              <a:t> </a:t>
            </a:r>
            <a:r>
              <a:rPr lang="en-US" sz="2932" dirty="0" err="1">
                <a:solidFill>
                  <a:srgbClr val="363434"/>
                </a:solidFill>
                <a:latin typeface="Glacial Indifference"/>
              </a:rPr>
              <a:t>Pérez</a:t>
            </a:r>
            <a:endParaRPr lang="en-US" sz="2932" dirty="0">
              <a:solidFill>
                <a:srgbClr val="363434"/>
              </a:solidFill>
              <a:latin typeface="Glacial Indifference"/>
            </a:endParaRPr>
          </a:p>
          <a:p>
            <a:pPr>
              <a:lnSpc>
                <a:spcPts val="4105"/>
              </a:lnSpc>
            </a:pPr>
            <a:r>
              <a:rPr lang="en-US" sz="2932" dirty="0">
                <a:solidFill>
                  <a:srgbClr val="363434"/>
                </a:solidFill>
                <a:latin typeface="Glacial Indifference"/>
              </a:rPr>
              <a:t>Co-tutor: Sara </a:t>
            </a:r>
            <a:r>
              <a:rPr lang="en-US" sz="2932" dirty="0" err="1">
                <a:solidFill>
                  <a:srgbClr val="363434"/>
                </a:solidFill>
                <a:latin typeface="Glacial Indifference"/>
              </a:rPr>
              <a:t>García</a:t>
            </a:r>
            <a:r>
              <a:rPr lang="en-US" sz="2932" dirty="0">
                <a:solidFill>
                  <a:srgbClr val="363434"/>
                </a:solidFill>
                <a:latin typeface="Glacial Indifference"/>
              </a:rPr>
              <a:t> de Villa</a:t>
            </a:r>
          </a:p>
          <a:p>
            <a:pPr>
              <a:lnSpc>
                <a:spcPts val="4105"/>
              </a:lnSpc>
            </a:pPr>
            <a:endParaRPr dirty="0"/>
          </a:p>
        </p:txBody>
      </p:sp>
      <p:pic>
        <p:nvPicPr>
          <p:cNvPr id="15362" name="Picture 2" descr="https://o.remove.bg/downloads/8acb3421-2b8b-4a72-98f3-d7477a67ede2/image-removebg-preview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144000" y="7429500"/>
            <a:ext cx="3895725" cy="2114550"/>
          </a:xfrm>
          <a:prstGeom prst="rect">
            <a:avLst/>
          </a:prstGeom>
          <a:noFill/>
        </p:spPr>
      </p:pic>
      <p:sp>
        <p:nvSpPr>
          <p:cNvPr id="12" name="11 Elipse"/>
          <p:cNvSpPr/>
          <p:nvPr/>
        </p:nvSpPr>
        <p:spPr>
          <a:xfrm>
            <a:off x="17221200" y="9867900"/>
            <a:ext cx="1066800" cy="4191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01/16</a:t>
            </a:r>
            <a:endParaRPr 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AA9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19 Rectángulo redondeado"/>
          <p:cNvSpPr/>
          <p:nvPr/>
        </p:nvSpPr>
        <p:spPr>
          <a:xfrm>
            <a:off x="990600" y="4076700"/>
            <a:ext cx="4876800" cy="20574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2"/>
          <p:cNvGrpSpPr/>
          <p:nvPr/>
        </p:nvGrpSpPr>
        <p:grpSpPr>
          <a:xfrm>
            <a:off x="990600" y="1790700"/>
            <a:ext cx="8458200" cy="1522975"/>
            <a:chOff x="0" y="0"/>
            <a:chExt cx="2385585" cy="57593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85585" cy="575934"/>
            </a:xfrm>
            <a:custGeom>
              <a:avLst/>
              <a:gdLst/>
              <a:ahLst/>
              <a:cxnLst/>
              <a:rect l="l" t="t" r="r" b="b"/>
              <a:pathLst>
                <a:path w="2385585" h="575934">
                  <a:moveTo>
                    <a:pt x="0" y="0"/>
                  </a:moveTo>
                  <a:lnTo>
                    <a:pt x="2385585" y="0"/>
                  </a:lnTo>
                  <a:lnTo>
                    <a:pt x="2385585" y="575934"/>
                  </a:lnTo>
                  <a:lnTo>
                    <a:pt x="0" y="575934"/>
                  </a:lnTo>
                  <a:close/>
                </a:path>
              </a:pathLst>
            </a:custGeom>
            <a:solidFill>
              <a:srgbClr val="F3F3F3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9525"/>
              <a:ext cx="2385585" cy="5854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52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477000" y="3695700"/>
            <a:ext cx="11811000" cy="6591300"/>
            <a:chOff x="0" y="0"/>
            <a:chExt cx="828425" cy="37411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28425" cy="374116"/>
            </a:xfrm>
            <a:custGeom>
              <a:avLst/>
              <a:gdLst/>
              <a:ahLst/>
              <a:cxnLst/>
              <a:rect l="l" t="t" r="r" b="b"/>
              <a:pathLst>
                <a:path w="828425" h="374116">
                  <a:moveTo>
                    <a:pt x="124215" y="0"/>
                  </a:moveTo>
                  <a:lnTo>
                    <a:pt x="704211" y="0"/>
                  </a:lnTo>
                  <a:cubicBezTo>
                    <a:pt x="737155" y="0"/>
                    <a:pt x="768749" y="13087"/>
                    <a:pt x="792044" y="36382"/>
                  </a:cubicBezTo>
                  <a:cubicBezTo>
                    <a:pt x="815339" y="59676"/>
                    <a:pt x="828425" y="91271"/>
                    <a:pt x="828425" y="124215"/>
                  </a:cubicBezTo>
                  <a:lnTo>
                    <a:pt x="828425" y="249902"/>
                  </a:lnTo>
                  <a:cubicBezTo>
                    <a:pt x="828425" y="282845"/>
                    <a:pt x="815339" y="314440"/>
                    <a:pt x="792044" y="337734"/>
                  </a:cubicBezTo>
                  <a:cubicBezTo>
                    <a:pt x="768749" y="361029"/>
                    <a:pt x="737155" y="374116"/>
                    <a:pt x="704211" y="374116"/>
                  </a:cubicBezTo>
                  <a:lnTo>
                    <a:pt x="124215" y="374116"/>
                  </a:lnTo>
                  <a:cubicBezTo>
                    <a:pt x="91271" y="374116"/>
                    <a:pt x="59676" y="361029"/>
                    <a:pt x="36382" y="337734"/>
                  </a:cubicBezTo>
                  <a:cubicBezTo>
                    <a:pt x="13087" y="314440"/>
                    <a:pt x="0" y="282845"/>
                    <a:pt x="0" y="249902"/>
                  </a:cubicBezTo>
                  <a:lnTo>
                    <a:pt x="0" y="124215"/>
                  </a:lnTo>
                  <a:cubicBezTo>
                    <a:pt x="0" y="91271"/>
                    <a:pt x="13087" y="59676"/>
                    <a:pt x="36382" y="36382"/>
                  </a:cubicBezTo>
                  <a:cubicBezTo>
                    <a:pt x="59676" y="13087"/>
                    <a:pt x="91271" y="0"/>
                    <a:pt x="12421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828425" cy="3931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52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700248" y="1790701"/>
            <a:ext cx="8153400" cy="1524000"/>
            <a:chOff x="0" y="0"/>
            <a:chExt cx="2385585" cy="57593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385585" cy="575934"/>
            </a:xfrm>
            <a:custGeom>
              <a:avLst/>
              <a:gdLst/>
              <a:ahLst/>
              <a:cxnLst/>
              <a:rect l="l" t="t" r="r" b="b"/>
              <a:pathLst>
                <a:path w="2385585" h="575934">
                  <a:moveTo>
                    <a:pt x="0" y="0"/>
                  </a:moveTo>
                  <a:lnTo>
                    <a:pt x="2385585" y="0"/>
                  </a:lnTo>
                  <a:lnTo>
                    <a:pt x="2385585" y="575934"/>
                  </a:lnTo>
                  <a:lnTo>
                    <a:pt x="0" y="575934"/>
                  </a:lnTo>
                  <a:close/>
                </a:path>
              </a:pathLst>
            </a:custGeom>
            <a:solidFill>
              <a:srgbClr val="F3F3F3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9525"/>
              <a:ext cx="2385585" cy="5854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52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7391400" y="4076700"/>
            <a:ext cx="9762218" cy="5749237"/>
          </a:xfrm>
          <a:custGeom>
            <a:avLst/>
            <a:gdLst/>
            <a:ahLst/>
            <a:cxnLst/>
            <a:rect l="l" t="t" r="r" b="b"/>
            <a:pathLst>
              <a:path w="7315200" h="3486234">
                <a:moveTo>
                  <a:pt x="0" y="0"/>
                </a:moveTo>
                <a:lnTo>
                  <a:pt x="7315200" y="0"/>
                </a:lnTo>
                <a:lnTo>
                  <a:pt x="7315200" y="3486234"/>
                </a:lnTo>
                <a:lnTo>
                  <a:pt x="0" y="3486234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1132968" y="1942075"/>
            <a:ext cx="7567632" cy="1108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9" lvl="1" indent="-302260">
              <a:lnSpc>
                <a:spcPts val="4479"/>
              </a:lnSpc>
            </a:pPr>
            <a:r>
              <a:rPr lang="en-US" sz="2799" dirty="0" smtClean="0">
                <a:solidFill>
                  <a:srgbClr val="363434"/>
                </a:solidFill>
                <a:latin typeface="Glacial Indifference"/>
              </a:rPr>
              <a:t>Estimate the number of cells depending on the time of a tumour in angiogenesis stage.</a:t>
            </a:r>
            <a:endParaRPr lang="en-US" sz="2799" dirty="0">
              <a:solidFill>
                <a:srgbClr val="363434"/>
              </a:solidFill>
              <a:latin typeface="Glacial Indifference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914400" y="266700"/>
            <a:ext cx="11430000" cy="14747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1519"/>
              </a:lnSpc>
            </a:pPr>
            <a:r>
              <a:rPr lang="en-US" sz="9600" dirty="0">
                <a:solidFill>
                  <a:srgbClr val="363434"/>
                </a:solidFill>
                <a:latin typeface="DM Serif Display Bold"/>
              </a:rPr>
              <a:t>Gompertz model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9906000" y="1943100"/>
            <a:ext cx="7947648" cy="1099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9" lvl="1" indent="-302260">
              <a:lnSpc>
                <a:spcPts val="4479"/>
              </a:lnSpc>
            </a:pPr>
            <a:r>
              <a:rPr lang="en-US" sz="2799" dirty="0" smtClean="0">
                <a:solidFill>
                  <a:srgbClr val="363434"/>
                </a:solidFill>
                <a:latin typeface="Glacial Indifference"/>
              </a:rPr>
              <a:t>It </a:t>
            </a:r>
            <a:r>
              <a:rPr lang="en-US" sz="2799" dirty="0">
                <a:solidFill>
                  <a:srgbClr val="363434"/>
                </a:solidFill>
                <a:latin typeface="Glacial Indifference"/>
              </a:rPr>
              <a:t>depends on the initial number of cells, </a:t>
            </a:r>
            <a:r>
              <a:rPr lang="en-US" sz="2799" dirty="0" smtClean="0">
                <a:solidFill>
                  <a:srgbClr val="363434"/>
                </a:solidFill>
                <a:latin typeface="Glacial Indifference"/>
              </a:rPr>
              <a:t>the</a:t>
            </a:r>
          </a:p>
          <a:p>
            <a:pPr marL="604519" lvl="1" indent="-302260">
              <a:lnSpc>
                <a:spcPts val="4479"/>
              </a:lnSpc>
            </a:pPr>
            <a:r>
              <a:rPr lang="en-US" sz="2799" dirty="0" smtClean="0">
                <a:solidFill>
                  <a:srgbClr val="363434"/>
                </a:solidFill>
                <a:latin typeface="Glacial Indifference"/>
              </a:rPr>
              <a:t>intrinsic </a:t>
            </a:r>
            <a:r>
              <a:rPr lang="en-US" sz="2799" dirty="0">
                <a:solidFill>
                  <a:srgbClr val="363434"/>
                </a:solidFill>
                <a:latin typeface="Glacial Indifference"/>
              </a:rPr>
              <a:t>growth rate and the carrying capacity.</a:t>
            </a:r>
          </a:p>
        </p:txBody>
      </p:sp>
      <p:pic>
        <p:nvPicPr>
          <p:cNvPr id="6146" name="Picture 2" descr="https://o.remove.bg/downloads/4c30d6b2-cb4c-4621-ade8-d39e535adb58/image-removebg-preview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62000" y="4152900"/>
            <a:ext cx="5330952" cy="2019300"/>
          </a:xfrm>
          <a:prstGeom prst="rect">
            <a:avLst/>
          </a:prstGeom>
          <a:noFill/>
        </p:spPr>
      </p:pic>
      <p:grpSp>
        <p:nvGrpSpPr>
          <p:cNvPr id="24" name="Group 17"/>
          <p:cNvGrpSpPr/>
          <p:nvPr/>
        </p:nvGrpSpPr>
        <p:grpSpPr>
          <a:xfrm>
            <a:off x="1295400" y="6819900"/>
            <a:ext cx="4876800" cy="2505542"/>
            <a:chOff x="0" y="-57149"/>
            <a:chExt cx="4950945" cy="3340722"/>
          </a:xfrm>
        </p:grpSpPr>
        <p:sp>
          <p:nvSpPr>
            <p:cNvPr id="25" name="TextBox 18"/>
            <p:cNvSpPr txBox="1"/>
            <p:nvPr/>
          </p:nvSpPr>
          <p:spPr>
            <a:xfrm>
              <a:off x="0" y="1590803"/>
              <a:ext cx="4950945" cy="16927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11"/>
                </a:lnSpc>
                <a:buFont typeface="Arial" pitchFamily="34" charset="0"/>
                <a:buChar char="•"/>
              </a:pPr>
              <a:r>
                <a:rPr lang="en-US" sz="2400" dirty="0" smtClean="0">
                  <a:solidFill>
                    <a:srgbClr val="363434"/>
                  </a:solidFill>
                  <a:latin typeface="Glacial Indifference"/>
                </a:rPr>
                <a:t> N(0) = 1</a:t>
              </a:r>
              <a:r>
                <a:rPr lang="en-US" sz="1600" dirty="0" smtClean="0">
                  <a:solidFill>
                    <a:srgbClr val="363434"/>
                  </a:solidFill>
                  <a:latin typeface="Glacial Indifference"/>
                </a:rPr>
                <a:t>10</a:t>
              </a:r>
              <a:r>
                <a:rPr lang="en-US" sz="2400" dirty="0" smtClean="0">
                  <a:solidFill>
                    <a:srgbClr val="363434"/>
                  </a:solidFill>
                  <a:latin typeface="Glacial Indifference"/>
                </a:rPr>
                <a:t>9 cells</a:t>
              </a:r>
            </a:p>
            <a:p>
              <a:pPr>
                <a:lnSpc>
                  <a:spcPts val="3311"/>
                </a:lnSpc>
                <a:buFont typeface="Arial" pitchFamily="34" charset="0"/>
                <a:buChar char="•"/>
              </a:pPr>
              <a:r>
                <a:rPr lang="en-US" sz="2400" dirty="0" smtClean="0">
                  <a:solidFill>
                    <a:srgbClr val="363434"/>
                  </a:solidFill>
                  <a:latin typeface="Glacial Indifference"/>
                </a:rPr>
                <a:t> r = 0.006 cells/t</a:t>
              </a:r>
            </a:p>
            <a:p>
              <a:pPr>
                <a:lnSpc>
                  <a:spcPts val="3311"/>
                </a:lnSpc>
                <a:buFont typeface="Arial" pitchFamily="34" charset="0"/>
                <a:buChar char="•"/>
              </a:pPr>
              <a:r>
                <a:rPr lang="en-US" sz="2400" dirty="0" smtClean="0">
                  <a:solidFill>
                    <a:srgbClr val="363434"/>
                  </a:solidFill>
                  <a:latin typeface="Glacial Indifference"/>
                </a:rPr>
                <a:t> C = 1</a:t>
              </a:r>
              <a:r>
                <a:rPr lang="en-US" sz="1600" dirty="0" smtClean="0">
                  <a:solidFill>
                    <a:srgbClr val="363434"/>
                  </a:solidFill>
                  <a:latin typeface="Glacial Indifference"/>
                </a:rPr>
                <a:t>10</a:t>
              </a:r>
              <a:r>
                <a:rPr lang="en-US" sz="2400" dirty="0" smtClean="0">
                  <a:solidFill>
                    <a:srgbClr val="363434"/>
                  </a:solidFill>
                  <a:latin typeface="Glacial Indifference"/>
                </a:rPr>
                <a:t>13 cells</a:t>
              </a:r>
              <a:endParaRPr lang="en-US" sz="2400" dirty="0">
                <a:solidFill>
                  <a:srgbClr val="363434"/>
                </a:solidFill>
                <a:latin typeface="Glacial Indifference"/>
              </a:endParaRPr>
            </a:p>
          </p:txBody>
        </p:sp>
        <p:sp>
          <p:nvSpPr>
            <p:cNvPr id="26" name="TextBox 19"/>
            <p:cNvSpPr txBox="1"/>
            <p:nvPr/>
          </p:nvSpPr>
          <p:spPr>
            <a:xfrm>
              <a:off x="0" y="-57149"/>
              <a:ext cx="4950945" cy="7016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480"/>
                </a:lnSpc>
                <a:spcBef>
                  <a:spcPct val="0"/>
                </a:spcBef>
              </a:pPr>
              <a:r>
                <a:rPr lang="en-US" sz="3200" dirty="0" smtClean="0">
                  <a:solidFill>
                    <a:srgbClr val="363434"/>
                  </a:solidFill>
                  <a:latin typeface="DM Serif Display Bold"/>
                </a:rPr>
                <a:t>Parameters</a:t>
              </a:r>
              <a:endParaRPr lang="en-US" sz="3200" dirty="0">
                <a:solidFill>
                  <a:srgbClr val="363434"/>
                </a:solidFill>
                <a:latin typeface="DM Serif Display Bold"/>
              </a:endParaRPr>
            </a:p>
          </p:txBody>
        </p:sp>
      </p:grpSp>
      <p:sp>
        <p:nvSpPr>
          <p:cNvPr id="23" name="22 Rectángulo"/>
          <p:cNvSpPr/>
          <p:nvPr/>
        </p:nvSpPr>
        <p:spPr>
          <a:xfrm>
            <a:off x="8610600" y="9258300"/>
            <a:ext cx="14478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28" name="27 Elipse"/>
          <p:cNvSpPr/>
          <p:nvPr/>
        </p:nvSpPr>
        <p:spPr>
          <a:xfrm>
            <a:off x="17221200" y="9867900"/>
            <a:ext cx="1066800" cy="4191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10/16</a:t>
            </a:r>
            <a:endParaRPr lang="en-US" b="1" dirty="0"/>
          </a:p>
        </p:txBody>
      </p:sp>
      <p:sp>
        <p:nvSpPr>
          <p:cNvPr id="27" name="26 Rectángulo redondeado"/>
          <p:cNvSpPr/>
          <p:nvPr/>
        </p:nvSpPr>
        <p:spPr>
          <a:xfrm>
            <a:off x="11277600" y="4000500"/>
            <a:ext cx="2362200" cy="7620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9" name="28 Rectángulo"/>
          <p:cNvSpPr/>
          <p:nvPr/>
        </p:nvSpPr>
        <p:spPr>
          <a:xfrm>
            <a:off x="11430000" y="4076701"/>
            <a:ext cx="22098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 smtClean="0">
                <a:solidFill>
                  <a:srgbClr val="363434"/>
                </a:solidFill>
                <a:latin typeface="DM Serif Display Bold"/>
              </a:rPr>
              <a:t>Gompertz</a:t>
            </a:r>
            <a:endParaRPr lang="en-US" sz="3200" b="1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5163800" y="4610100"/>
            <a:ext cx="244348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AA9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388934" y="0"/>
            <a:ext cx="10899066" cy="10287000"/>
            <a:chOff x="0" y="0"/>
            <a:chExt cx="2870536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70536" cy="2709333"/>
            </a:xfrm>
            <a:custGeom>
              <a:avLst/>
              <a:gdLst/>
              <a:ahLst/>
              <a:cxnLst/>
              <a:rect l="l" t="t" r="r" b="b"/>
              <a:pathLst>
                <a:path w="2870536" h="2709333">
                  <a:moveTo>
                    <a:pt x="0" y="0"/>
                  </a:moveTo>
                  <a:lnTo>
                    <a:pt x="2870536" y="0"/>
                  </a:lnTo>
                  <a:lnTo>
                    <a:pt x="287053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3F3F3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2870536" cy="27283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52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457200" y="800100"/>
            <a:ext cx="6154323" cy="2914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519"/>
              </a:lnSpc>
            </a:pPr>
            <a:r>
              <a:rPr lang="en-US" sz="9600" dirty="0">
                <a:solidFill>
                  <a:srgbClr val="363434"/>
                </a:solidFill>
                <a:latin typeface="DM Serif Display Bold"/>
              </a:rPr>
              <a:t>Motion monitoring</a:t>
            </a:r>
          </a:p>
        </p:txBody>
      </p:sp>
      <p:pic>
        <p:nvPicPr>
          <p:cNvPr id="10" name="9 Imagen" descr="Leg_exercises-modified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772400" y="723900"/>
            <a:ext cx="9553575" cy="3590925"/>
          </a:xfrm>
          <a:prstGeom prst="rect">
            <a:avLst/>
          </a:prstGeom>
        </p:spPr>
      </p:pic>
      <p:sp>
        <p:nvSpPr>
          <p:cNvPr id="14" name="TextBox 2"/>
          <p:cNvSpPr txBox="1"/>
          <p:nvPr/>
        </p:nvSpPr>
        <p:spPr>
          <a:xfrm>
            <a:off x="8083879" y="4610100"/>
            <a:ext cx="7384721" cy="9136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840"/>
              </a:lnSpc>
            </a:pPr>
            <a:r>
              <a:rPr lang="en-US" sz="5600" dirty="0" smtClean="0">
                <a:solidFill>
                  <a:srgbClr val="363434"/>
                </a:solidFill>
                <a:latin typeface="DM Serif Display Bold"/>
              </a:rPr>
              <a:t>Euler angles:</a:t>
            </a:r>
            <a:endParaRPr lang="en-US" sz="5600" dirty="0">
              <a:solidFill>
                <a:srgbClr val="363434"/>
              </a:solidFill>
              <a:latin typeface="DM Serif Display Bold"/>
            </a:endParaRPr>
          </a:p>
        </p:txBody>
      </p:sp>
      <p:pic>
        <p:nvPicPr>
          <p:cNvPr id="8194" name="Picture 2" descr="https://o.remove.bg/downloads/e28add7d-368f-48ee-a883-dd98d4e96a1e/image-removebg-preview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6167196"/>
            <a:ext cx="6096000" cy="4310304"/>
          </a:xfrm>
          <a:prstGeom prst="rect">
            <a:avLst/>
          </a:prstGeom>
          <a:noFill/>
        </p:spPr>
      </p:pic>
      <p:sp>
        <p:nvSpPr>
          <p:cNvPr id="15" name="TextBox 2"/>
          <p:cNvSpPr txBox="1"/>
          <p:nvPr/>
        </p:nvSpPr>
        <p:spPr>
          <a:xfrm>
            <a:off x="381000" y="4533900"/>
            <a:ext cx="7003721" cy="20005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840"/>
              </a:lnSpc>
            </a:pPr>
            <a:r>
              <a:rPr lang="en-US" sz="5600" dirty="0" smtClean="0">
                <a:solidFill>
                  <a:srgbClr val="363434"/>
                </a:solidFill>
                <a:latin typeface="DM Serif Display Bold"/>
              </a:rPr>
              <a:t>Inertial Measurement Unit (IMU):</a:t>
            </a:r>
            <a:endParaRPr lang="en-US" sz="5600" dirty="0">
              <a:solidFill>
                <a:srgbClr val="363434"/>
              </a:solidFill>
              <a:latin typeface="DM Serif Display Bold"/>
            </a:endParaRPr>
          </a:p>
        </p:txBody>
      </p:sp>
      <p:pic>
        <p:nvPicPr>
          <p:cNvPr id="8196" name="Picture 4" descr="https://o.remove.bg/downloads/c6c98839-646e-4446-9cf8-05f24abc4923/image-removebg-preview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696200" y="6134100"/>
            <a:ext cx="10194289" cy="3324226"/>
          </a:xfrm>
          <a:prstGeom prst="rect">
            <a:avLst/>
          </a:prstGeom>
          <a:noFill/>
        </p:spPr>
      </p:pic>
      <p:sp>
        <p:nvSpPr>
          <p:cNvPr id="12" name="11 Elipse"/>
          <p:cNvSpPr/>
          <p:nvPr/>
        </p:nvSpPr>
        <p:spPr>
          <a:xfrm>
            <a:off x="17221200" y="9867900"/>
            <a:ext cx="1066800" cy="4191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11/16</a:t>
            </a:r>
            <a:endParaRPr 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AA9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5"/>
          <p:cNvGrpSpPr/>
          <p:nvPr/>
        </p:nvGrpSpPr>
        <p:grpSpPr>
          <a:xfrm>
            <a:off x="76200" y="7200900"/>
            <a:ext cx="7772400" cy="3009900"/>
            <a:chOff x="0" y="0"/>
            <a:chExt cx="828425" cy="374116"/>
          </a:xfrm>
        </p:grpSpPr>
        <p:sp>
          <p:nvSpPr>
            <p:cNvPr id="46" name="Freeform 6"/>
            <p:cNvSpPr/>
            <p:nvPr/>
          </p:nvSpPr>
          <p:spPr>
            <a:xfrm>
              <a:off x="0" y="0"/>
              <a:ext cx="828425" cy="374116"/>
            </a:xfrm>
            <a:custGeom>
              <a:avLst/>
              <a:gdLst/>
              <a:ahLst/>
              <a:cxnLst/>
              <a:rect l="l" t="t" r="r" b="b"/>
              <a:pathLst>
                <a:path w="828425" h="374116">
                  <a:moveTo>
                    <a:pt x="124215" y="0"/>
                  </a:moveTo>
                  <a:lnTo>
                    <a:pt x="704211" y="0"/>
                  </a:lnTo>
                  <a:cubicBezTo>
                    <a:pt x="737155" y="0"/>
                    <a:pt x="768749" y="13087"/>
                    <a:pt x="792044" y="36382"/>
                  </a:cubicBezTo>
                  <a:cubicBezTo>
                    <a:pt x="815339" y="59676"/>
                    <a:pt x="828425" y="91271"/>
                    <a:pt x="828425" y="124215"/>
                  </a:cubicBezTo>
                  <a:lnTo>
                    <a:pt x="828425" y="249902"/>
                  </a:lnTo>
                  <a:cubicBezTo>
                    <a:pt x="828425" y="282845"/>
                    <a:pt x="815339" y="314440"/>
                    <a:pt x="792044" y="337734"/>
                  </a:cubicBezTo>
                  <a:cubicBezTo>
                    <a:pt x="768749" y="361029"/>
                    <a:pt x="737155" y="374116"/>
                    <a:pt x="704211" y="374116"/>
                  </a:cubicBezTo>
                  <a:lnTo>
                    <a:pt x="124215" y="374116"/>
                  </a:lnTo>
                  <a:cubicBezTo>
                    <a:pt x="91271" y="374116"/>
                    <a:pt x="59676" y="361029"/>
                    <a:pt x="36382" y="337734"/>
                  </a:cubicBezTo>
                  <a:cubicBezTo>
                    <a:pt x="13087" y="314440"/>
                    <a:pt x="0" y="282845"/>
                    <a:pt x="0" y="249902"/>
                  </a:cubicBezTo>
                  <a:lnTo>
                    <a:pt x="0" y="124215"/>
                  </a:lnTo>
                  <a:cubicBezTo>
                    <a:pt x="0" y="91271"/>
                    <a:pt x="13087" y="59676"/>
                    <a:pt x="36382" y="36382"/>
                  </a:cubicBezTo>
                  <a:cubicBezTo>
                    <a:pt x="59676" y="13087"/>
                    <a:pt x="91271" y="0"/>
                    <a:pt x="12421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7" name="TextBox 7"/>
            <p:cNvSpPr txBox="1"/>
            <p:nvPr/>
          </p:nvSpPr>
          <p:spPr>
            <a:xfrm>
              <a:off x="0" y="-19050"/>
              <a:ext cx="828425" cy="3931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52"/>
                </a:lnSpc>
              </a:pPr>
              <a:endParaRPr/>
            </a:p>
          </p:txBody>
        </p:sp>
      </p:grpSp>
      <p:sp>
        <p:nvSpPr>
          <p:cNvPr id="29" name="28 Rectángulo redondeado"/>
          <p:cNvSpPr/>
          <p:nvPr/>
        </p:nvSpPr>
        <p:spPr>
          <a:xfrm>
            <a:off x="228600" y="3619500"/>
            <a:ext cx="7620000" cy="32004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2"/>
          <p:cNvGrpSpPr/>
          <p:nvPr/>
        </p:nvGrpSpPr>
        <p:grpSpPr>
          <a:xfrm>
            <a:off x="7924800" y="0"/>
            <a:ext cx="10363200" cy="10287000"/>
            <a:chOff x="0" y="0"/>
            <a:chExt cx="1291901" cy="183082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91901" cy="1830824"/>
            </a:xfrm>
            <a:custGeom>
              <a:avLst/>
              <a:gdLst/>
              <a:ahLst/>
              <a:cxnLst/>
              <a:rect l="l" t="t" r="r" b="b"/>
              <a:pathLst>
                <a:path w="1291901" h="1830824">
                  <a:moveTo>
                    <a:pt x="0" y="0"/>
                  </a:moveTo>
                  <a:lnTo>
                    <a:pt x="1291901" y="0"/>
                  </a:lnTo>
                  <a:lnTo>
                    <a:pt x="1291901" y="1830824"/>
                  </a:lnTo>
                  <a:lnTo>
                    <a:pt x="0" y="1830824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1291901" cy="1849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52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14892922" y="1774078"/>
            <a:ext cx="3392595" cy="1616822"/>
          </a:xfrm>
          <a:custGeom>
            <a:avLst/>
            <a:gdLst/>
            <a:ahLst/>
            <a:cxnLst/>
            <a:rect l="l" t="t" r="r" b="b"/>
            <a:pathLst>
              <a:path w="3392595" h="1616822">
                <a:moveTo>
                  <a:pt x="0" y="0"/>
                </a:moveTo>
                <a:lnTo>
                  <a:pt x="3392594" y="0"/>
                </a:lnTo>
                <a:lnTo>
                  <a:pt x="3392594" y="1616822"/>
                </a:lnTo>
                <a:lnTo>
                  <a:pt x="0" y="1616822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8769801" y="3375306"/>
            <a:ext cx="6123121" cy="3520794"/>
          </a:xfrm>
          <a:custGeom>
            <a:avLst/>
            <a:gdLst/>
            <a:ahLst/>
            <a:cxnLst/>
            <a:rect l="l" t="t" r="r" b="b"/>
            <a:pathLst>
              <a:path w="3392595" h="1616822">
                <a:moveTo>
                  <a:pt x="0" y="0"/>
                </a:moveTo>
                <a:lnTo>
                  <a:pt x="3392595" y="0"/>
                </a:lnTo>
                <a:lnTo>
                  <a:pt x="3392595" y="1616822"/>
                </a:lnTo>
                <a:lnTo>
                  <a:pt x="0" y="1616822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print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8796922" y="6819900"/>
            <a:ext cx="6096000" cy="3467100"/>
          </a:xfrm>
          <a:custGeom>
            <a:avLst/>
            <a:gdLst/>
            <a:ahLst/>
            <a:cxnLst/>
            <a:rect l="l" t="t" r="r" b="b"/>
            <a:pathLst>
              <a:path w="3377568" h="1609661">
                <a:moveTo>
                  <a:pt x="0" y="0"/>
                </a:moveTo>
                <a:lnTo>
                  <a:pt x="3377568" y="0"/>
                </a:lnTo>
                <a:lnTo>
                  <a:pt x="3377568" y="1609661"/>
                </a:lnTo>
                <a:lnTo>
                  <a:pt x="0" y="1609661"/>
                </a:lnTo>
                <a:lnTo>
                  <a:pt x="0" y="0"/>
                </a:lnTo>
                <a:close/>
              </a:path>
            </a:pathLst>
          </a:custGeom>
          <a:blipFill>
            <a:blip r:embed="rId6" cstate="print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4892922" y="135778"/>
            <a:ext cx="3395078" cy="1578722"/>
          </a:xfrm>
          <a:custGeom>
            <a:avLst/>
            <a:gdLst/>
            <a:ahLst/>
            <a:cxnLst/>
            <a:rect l="l" t="t" r="r" b="b"/>
            <a:pathLst>
              <a:path w="3395078" h="1616822">
                <a:moveTo>
                  <a:pt x="0" y="0"/>
                </a:moveTo>
                <a:lnTo>
                  <a:pt x="3395078" y="0"/>
                </a:lnTo>
                <a:lnTo>
                  <a:pt x="3395078" y="1616822"/>
                </a:lnTo>
                <a:lnTo>
                  <a:pt x="0" y="1616822"/>
                </a:lnTo>
                <a:lnTo>
                  <a:pt x="0" y="0"/>
                </a:lnTo>
                <a:close/>
              </a:path>
            </a:pathLst>
          </a:custGeom>
          <a:blipFill>
            <a:blip r:embed="rId8" cstate="print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4892922" y="6954494"/>
            <a:ext cx="3395078" cy="1618006"/>
          </a:xfrm>
          <a:custGeom>
            <a:avLst/>
            <a:gdLst/>
            <a:ahLst/>
            <a:cxnLst/>
            <a:rect l="l" t="t" r="r" b="b"/>
            <a:pathLst>
              <a:path w="3395078" h="1618006">
                <a:moveTo>
                  <a:pt x="0" y="0"/>
                </a:moveTo>
                <a:lnTo>
                  <a:pt x="3395078" y="0"/>
                </a:lnTo>
                <a:lnTo>
                  <a:pt x="3395078" y="1618006"/>
                </a:lnTo>
                <a:lnTo>
                  <a:pt x="0" y="1618006"/>
                </a:lnTo>
                <a:lnTo>
                  <a:pt x="0" y="0"/>
                </a:lnTo>
                <a:close/>
              </a:path>
            </a:pathLst>
          </a:custGeom>
          <a:blipFill>
            <a:blip r:embed="rId10" cstate="print">
              <a:extLs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4892922" y="3525494"/>
            <a:ext cx="3395078" cy="1618006"/>
          </a:xfrm>
          <a:custGeom>
            <a:avLst/>
            <a:gdLst/>
            <a:ahLst/>
            <a:cxnLst/>
            <a:rect l="l" t="t" r="r" b="b"/>
            <a:pathLst>
              <a:path w="3395078" h="1618006">
                <a:moveTo>
                  <a:pt x="0" y="0"/>
                </a:moveTo>
                <a:lnTo>
                  <a:pt x="3395078" y="0"/>
                </a:lnTo>
                <a:lnTo>
                  <a:pt x="3395078" y="1618006"/>
                </a:lnTo>
                <a:lnTo>
                  <a:pt x="0" y="1618006"/>
                </a:lnTo>
                <a:lnTo>
                  <a:pt x="0" y="0"/>
                </a:lnTo>
                <a:close/>
              </a:path>
            </a:pathLst>
          </a:custGeom>
          <a:blipFill>
            <a:blip r:embed="rId12" cstate="print">
              <a:extLst>
                <a:ext uri="{96DAC541-7B7A-43D3-8B79-37D633B846F1}">
                  <asvg:svgBlip xmlns=""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4892922" y="5201894"/>
            <a:ext cx="3395078" cy="1618006"/>
          </a:xfrm>
          <a:custGeom>
            <a:avLst/>
            <a:gdLst/>
            <a:ahLst/>
            <a:cxnLst/>
            <a:rect l="l" t="t" r="r" b="b"/>
            <a:pathLst>
              <a:path w="3395078" h="1618006">
                <a:moveTo>
                  <a:pt x="0" y="0"/>
                </a:moveTo>
                <a:lnTo>
                  <a:pt x="3395078" y="0"/>
                </a:lnTo>
                <a:lnTo>
                  <a:pt x="3395078" y="1618006"/>
                </a:lnTo>
                <a:lnTo>
                  <a:pt x="0" y="1618006"/>
                </a:lnTo>
                <a:lnTo>
                  <a:pt x="0" y="0"/>
                </a:lnTo>
                <a:close/>
              </a:path>
            </a:pathLst>
          </a:custGeom>
          <a:blipFill>
            <a:blip r:embed="rId14" cstate="print">
              <a:extLst>
                <a:ext uri="{96DAC541-7B7A-43D3-8B79-37D633B846F1}">
                  <asvg:svgBlip xmlns=""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4892922" y="8668994"/>
            <a:ext cx="3395078" cy="1618006"/>
          </a:xfrm>
          <a:custGeom>
            <a:avLst/>
            <a:gdLst/>
            <a:ahLst/>
            <a:cxnLst/>
            <a:rect l="l" t="t" r="r" b="b"/>
            <a:pathLst>
              <a:path w="3395078" h="1618006">
                <a:moveTo>
                  <a:pt x="0" y="0"/>
                </a:moveTo>
                <a:lnTo>
                  <a:pt x="3395078" y="0"/>
                </a:lnTo>
                <a:lnTo>
                  <a:pt x="3395078" y="1618006"/>
                </a:lnTo>
                <a:lnTo>
                  <a:pt x="0" y="1618006"/>
                </a:lnTo>
                <a:lnTo>
                  <a:pt x="0" y="0"/>
                </a:lnTo>
                <a:close/>
              </a:path>
            </a:pathLst>
          </a:custGeom>
          <a:blipFill>
            <a:blip r:embed="rId16" cstate="print">
              <a:extLst>
                <a:ext uri="{96DAC541-7B7A-43D3-8B79-37D633B846F1}">
                  <asvg:svgBlip xmlns=""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8796922" y="-38100"/>
            <a:ext cx="6096000" cy="3467100"/>
          </a:xfrm>
          <a:custGeom>
            <a:avLst/>
            <a:gdLst/>
            <a:ahLst/>
            <a:cxnLst/>
            <a:rect l="l" t="t" r="r" b="b"/>
            <a:pathLst>
              <a:path w="3377568" h="1609661">
                <a:moveTo>
                  <a:pt x="0" y="0"/>
                </a:moveTo>
                <a:lnTo>
                  <a:pt x="3377568" y="0"/>
                </a:lnTo>
                <a:lnTo>
                  <a:pt x="3377568" y="1609661"/>
                </a:lnTo>
                <a:lnTo>
                  <a:pt x="0" y="1609661"/>
                </a:lnTo>
                <a:lnTo>
                  <a:pt x="0" y="0"/>
                </a:lnTo>
                <a:close/>
              </a:path>
            </a:pathLst>
          </a:custGeom>
          <a:blipFill>
            <a:blip r:embed="rId18" cstate="print">
              <a:extLst>
                <a:ext uri="{96DAC541-7B7A-43D3-8B79-37D633B846F1}">
                  <asvg:svgBlip xmlns=""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152400" y="0"/>
            <a:ext cx="9829800" cy="34368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3439"/>
              </a:lnSpc>
            </a:pPr>
            <a:r>
              <a:rPr lang="en-US" sz="9600" dirty="0">
                <a:solidFill>
                  <a:srgbClr val="363434"/>
                </a:solidFill>
                <a:latin typeface="DM Serif Display"/>
              </a:rPr>
              <a:t>Orientation results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624688" y="6041327"/>
            <a:ext cx="3713209" cy="421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11"/>
              </a:lnSpc>
            </a:pPr>
            <a:endParaRPr/>
          </a:p>
        </p:txBody>
      </p:sp>
      <p:pic>
        <p:nvPicPr>
          <p:cNvPr id="4098" name="Picture 2" descr="https://o.remove.bg/downloads/e7b25397-cd85-4957-a8b5-7361fb3eb2da/image-removebg-preview.png"/>
          <p:cNvPicPr>
            <a:picLocks noChangeAspect="1" noChangeArrowheads="1"/>
          </p:cNvPicPr>
          <p:nvPr/>
        </p:nvPicPr>
        <p:blipFill>
          <a:blip r:embed="rId20" cstate="print"/>
          <a:srcRect/>
          <a:stretch>
            <a:fillRect/>
          </a:stretch>
        </p:blipFill>
        <p:spPr bwMode="auto">
          <a:xfrm>
            <a:off x="-202725" y="3543300"/>
            <a:ext cx="8737125" cy="3124200"/>
          </a:xfrm>
          <a:prstGeom prst="rect">
            <a:avLst/>
          </a:prstGeom>
          <a:noFill/>
        </p:spPr>
      </p:pic>
      <p:pic>
        <p:nvPicPr>
          <p:cNvPr id="4100" name="Picture 4" descr="https://o.remove.bg/downloads/098ef556-cb92-4fef-aaec-11b21ac79bb6/image-removebg-preview.png"/>
          <p:cNvPicPr>
            <a:picLocks noChangeAspect="1" noChangeArrowheads="1"/>
          </p:cNvPicPr>
          <p:nvPr/>
        </p:nvPicPr>
        <p:blipFill>
          <a:blip r:embed="rId21" cstate="print"/>
          <a:srcRect/>
          <a:stretch>
            <a:fillRect/>
          </a:stretch>
        </p:blipFill>
        <p:spPr bwMode="auto">
          <a:xfrm>
            <a:off x="76200" y="7277100"/>
            <a:ext cx="7764983" cy="2781300"/>
          </a:xfrm>
          <a:prstGeom prst="rect">
            <a:avLst/>
          </a:prstGeom>
          <a:noFill/>
        </p:spPr>
      </p:pic>
      <p:sp>
        <p:nvSpPr>
          <p:cNvPr id="28" name="27 Elipse"/>
          <p:cNvSpPr/>
          <p:nvPr/>
        </p:nvSpPr>
        <p:spPr>
          <a:xfrm>
            <a:off x="17221200" y="9867900"/>
            <a:ext cx="1066800" cy="4191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12/16</a:t>
            </a:r>
            <a:endParaRPr lang="en-US" b="1" dirty="0"/>
          </a:p>
        </p:txBody>
      </p:sp>
      <p:sp>
        <p:nvSpPr>
          <p:cNvPr id="30" name="29 Elipse"/>
          <p:cNvSpPr/>
          <p:nvPr/>
        </p:nvSpPr>
        <p:spPr>
          <a:xfrm>
            <a:off x="11049000" y="0"/>
            <a:ext cx="1600200" cy="571500"/>
          </a:xfrm>
          <a:prstGeom prst="ellips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>
                <a:latin typeface="DM Serif Display" charset="0"/>
              </a:rPr>
              <a:t>KFE</a:t>
            </a:r>
            <a:endParaRPr lang="en-US" sz="3200" b="1" dirty="0">
              <a:latin typeface="DM Serif Display" charset="0"/>
            </a:endParaRPr>
          </a:p>
        </p:txBody>
      </p:sp>
      <p:sp>
        <p:nvSpPr>
          <p:cNvPr id="31" name="30 Elipse"/>
          <p:cNvSpPr/>
          <p:nvPr/>
        </p:nvSpPr>
        <p:spPr>
          <a:xfrm>
            <a:off x="11049000" y="3352800"/>
            <a:ext cx="1600200" cy="571500"/>
          </a:xfrm>
          <a:prstGeom prst="ellips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>
                <a:latin typeface="DM Serif Display" charset="0"/>
              </a:rPr>
              <a:t>KFE</a:t>
            </a:r>
            <a:endParaRPr lang="en-US" sz="3200" b="1" dirty="0">
              <a:latin typeface="DM Serif Display" charset="0"/>
            </a:endParaRPr>
          </a:p>
        </p:txBody>
      </p:sp>
      <p:sp>
        <p:nvSpPr>
          <p:cNvPr id="32" name="31 Elipse"/>
          <p:cNvSpPr/>
          <p:nvPr/>
        </p:nvSpPr>
        <p:spPr>
          <a:xfrm>
            <a:off x="11049000" y="6934200"/>
            <a:ext cx="1600200" cy="571500"/>
          </a:xfrm>
          <a:prstGeom prst="ellips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>
                <a:latin typeface="DM Serif Display" charset="0"/>
              </a:rPr>
              <a:t>KFE</a:t>
            </a:r>
            <a:endParaRPr lang="en-US" sz="3200" b="1" dirty="0">
              <a:latin typeface="DM Serif Display" charset="0"/>
            </a:endParaRPr>
          </a:p>
        </p:txBody>
      </p:sp>
      <p:sp>
        <p:nvSpPr>
          <p:cNvPr id="38" name="37 Elipse"/>
          <p:cNvSpPr/>
          <p:nvPr/>
        </p:nvSpPr>
        <p:spPr>
          <a:xfrm>
            <a:off x="15925800" y="0"/>
            <a:ext cx="1371600" cy="342900"/>
          </a:xfrm>
          <a:prstGeom prst="ellips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latin typeface="DM Serif Display" charset="0"/>
              </a:rPr>
              <a:t>SQT</a:t>
            </a:r>
            <a:endParaRPr lang="en-US" sz="2400" b="1" dirty="0">
              <a:latin typeface="DM Serif Display" charset="0"/>
            </a:endParaRPr>
          </a:p>
        </p:txBody>
      </p:sp>
      <p:sp>
        <p:nvSpPr>
          <p:cNvPr id="39" name="38 Elipse"/>
          <p:cNvSpPr/>
          <p:nvPr/>
        </p:nvSpPr>
        <p:spPr>
          <a:xfrm>
            <a:off x="15925800" y="3352800"/>
            <a:ext cx="1371600" cy="342900"/>
          </a:xfrm>
          <a:prstGeom prst="ellips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latin typeface="DM Serif Display" charset="0"/>
              </a:rPr>
              <a:t>SQT</a:t>
            </a:r>
            <a:endParaRPr lang="en-US" sz="2400" b="1" dirty="0">
              <a:latin typeface="DM Serif Display" charset="0"/>
            </a:endParaRPr>
          </a:p>
        </p:txBody>
      </p:sp>
      <p:sp>
        <p:nvSpPr>
          <p:cNvPr id="40" name="39 Elipse"/>
          <p:cNvSpPr/>
          <p:nvPr/>
        </p:nvSpPr>
        <p:spPr>
          <a:xfrm>
            <a:off x="15925800" y="6781800"/>
            <a:ext cx="1371600" cy="342900"/>
          </a:xfrm>
          <a:prstGeom prst="ellips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latin typeface="DM Serif Display" charset="0"/>
              </a:rPr>
              <a:t>SQT</a:t>
            </a:r>
            <a:endParaRPr lang="en-US" sz="2400" b="1" dirty="0">
              <a:latin typeface="DM Serif Display" charset="0"/>
            </a:endParaRPr>
          </a:p>
        </p:txBody>
      </p:sp>
      <p:sp>
        <p:nvSpPr>
          <p:cNvPr id="41" name="40 Elipse"/>
          <p:cNvSpPr/>
          <p:nvPr/>
        </p:nvSpPr>
        <p:spPr>
          <a:xfrm>
            <a:off x="15925800" y="1562100"/>
            <a:ext cx="1371600" cy="342900"/>
          </a:xfrm>
          <a:prstGeom prst="ellips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latin typeface="DM Serif Display" charset="0"/>
              </a:rPr>
              <a:t>HAA</a:t>
            </a:r>
            <a:endParaRPr lang="en-US" sz="2400" b="1" dirty="0">
              <a:latin typeface="DM Serif Display" charset="0"/>
            </a:endParaRPr>
          </a:p>
        </p:txBody>
      </p:sp>
      <p:sp>
        <p:nvSpPr>
          <p:cNvPr id="42" name="41 Elipse"/>
          <p:cNvSpPr/>
          <p:nvPr/>
        </p:nvSpPr>
        <p:spPr>
          <a:xfrm>
            <a:off x="15925800" y="5105400"/>
            <a:ext cx="1371600" cy="342900"/>
          </a:xfrm>
          <a:prstGeom prst="ellips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latin typeface="DM Serif Display" charset="0"/>
              </a:rPr>
              <a:t>HAA</a:t>
            </a:r>
            <a:endParaRPr lang="en-US" sz="2400" b="1" dirty="0">
              <a:latin typeface="DM Serif Display" charset="0"/>
            </a:endParaRPr>
          </a:p>
        </p:txBody>
      </p:sp>
      <p:sp>
        <p:nvSpPr>
          <p:cNvPr id="43" name="42 Elipse"/>
          <p:cNvSpPr/>
          <p:nvPr/>
        </p:nvSpPr>
        <p:spPr>
          <a:xfrm>
            <a:off x="15925800" y="8420100"/>
            <a:ext cx="1371600" cy="342900"/>
          </a:xfrm>
          <a:prstGeom prst="ellips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latin typeface="DM Serif Display" charset="0"/>
              </a:rPr>
              <a:t>HAA</a:t>
            </a:r>
            <a:endParaRPr lang="en-US" sz="2400" b="1" dirty="0">
              <a:latin typeface="DM Serif Display" charset="0"/>
            </a:endParaRPr>
          </a:p>
        </p:txBody>
      </p:sp>
      <p:pic>
        <p:nvPicPr>
          <p:cNvPr id="5132" name="Picture 12" descr=" "/>
          <p:cNvPicPr>
            <a:picLocks noChangeAspect="1" noChangeArrowheads="1"/>
          </p:cNvPicPr>
          <p:nvPr/>
        </p:nvPicPr>
        <p:blipFill>
          <a:blip r:embed="rId22" cstate="print"/>
          <a:srcRect/>
          <a:stretch>
            <a:fillRect/>
          </a:stretch>
        </p:blipFill>
        <p:spPr bwMode="auto">
          <a:xfrm>
            <a:off x="7848600" y="4305300"/>
            <a:ext cx="1600200" cy="1600200"/>
          </a:xfrm>
          <a:prstGeom prst="rect">
            <a:avLst/>
          </a:prstGeom>
          <a:noFill/>
        </p:spPr>
      </p:pic>
      <p:pic>
        <p:nvPicPr>
          <p:cNvPr id="5134" name="Picture 14" descr="Archivo:Greek letter uppercase Phi.svg - Wikipedia, la enciclopedia libre"/>
          <p:cNvPicPr>
            <a:picLocks noChangeAspect="1" noChangeArrowheads="1"/>
          </p:cNvPicPr>
          <p:nvPr/>
        </p:nvPicPr>
        <p:blipFill>
          <a:blip r:embed="rId23" cstate="print"/>
          <a:srcRect/>
          <a:stretch>
            <a:fillRect/>
          </a:stretch>
        </p:blipFill>
        <p:spPr bwMode="auto">
          <a:xfrm>
            <a:off x="7848600" y="7734300"/>
            <a:ext cx="1524000" cy="1524000"/>
          </a:xfrm>
          <a:prstGeom prst="rect">
            <a:avLst/>
          </a:prstGeom>
          <a:noFill/>
        </p:spPr>
      </p:pic>
      <p:pic>
        <p:nvPicPr>
          <p:cNvPr id="5136" name="Picture 16" descr=" "/>
          <p:cNvPicPr>
            <a:picLocks noChangeAspect="1" noChangeArrowheads="1"/>
          </p:cNvPicPr>
          <p:nvPr/>
        </p:nvPicPr>
        <p:blipFill>
          <a:blip r:embed="rId24" cstate="print"/>
          <a:srcRect/>
          <a:stretch>
            <a:fillRect/>
          </a:stretch>
        </p:blipFill>
        <p:spPr bwMode="auto">
          <a:xfrm>
            <a:off x="8001000" y="876300"/>
            <a:ext cx="1371600" cy="1524000"/>
          </a:xfrm>
          <a:prstGeom prst="rect">
            <a:avLst/>
          </a:prstGeom>
          <a:noFill/>
        </p:spPr>
      </p:pic>
      <p:sp>
        <p:nvSpPr>
          <p:cNvPr id="35" name="34 Rectángulo"/>
          <p:cNvSpPr/>
          <p:nvPr/>
        </p:nvSpPr>
        <p:spPr>
          <a:xfrm flipV="1">
            <a:off x="9448800" y="9944100"/>
            <a:ext cx="1219200" cy="152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35 Rectángulo"/>
          <p:cNvSpPr/>
          <p:nvPr/>
        </p:nvSpPr>
        <p:spPr>
          <a:xfrm flipV="1">
            <a:off x="9372600" y="6515100"/>
            <a:ext cx="1295400" cy="152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36 Rectángulo"/>
          <p:cNvSpPr/>
          <p:nvPr/>
        </p:nvSpPr>
        <p:spPr>
          <a:xfrm flipV="1">
            <a:off x="9525000" y="3086100"/>
            <a:ext cx="1219200" cy="152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43 Rectángulo"/>
          <p:cNvSpPr/>
          <p:nvPr/>
        </p:nvSpPr>
        <p:spPr>
          <a:xfrm flipV="1">
            <a:off x="14935200" y="10134600"/>
            <a:ext cx="1219200" cy="152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47 Rectángulo"/>
          <p:cNvSpPr/>
          <p:nvPr/>
        </p:nvSpPr>
        <p:spPr>
          <a:xfrm flipV="1">
            <a:off x="14706600" y="8420100"/>
            <a:ext cx="1219200" cy="152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48 Rectángulo"/>
          <p:cNvSpPr/>
          <p:nvPr/>
        </p:nvSpPr>
        <p:spPr>
          <a:xfrm flipV="1">
            <a:off x="14706600" y="6667500"/>
            <a:ext cx="1219200" cy="152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49 Rectángulo"/>
          <p:cNvSpPr/>
          <p:nvPr/>
        </p:nvSpPr>
        <p:spPr>
          <a:xfrm flipV="1">
            <a:off x="14630400" y="4991100"/>
            <a:ext cx="1219200" cy="152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50 Rectángulo"/>
          <p:cNvSpPr/>
          <p:nvPr/>
        </p:nvSpPr>
        <p:spPr>
          <a:xfrm flipV="1">
            <a:off x="14630400" y="3238500"/>
            <a:ext cx="1219200" cy="152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51 Rectángulo"/>
          <p:cNvSpPr/>
          <p:nvPr/>
        </p:nvSpPr>
        <p:spPr>
          <a:xfrm flipV="1">
            <a:off x="14630400" y="1562100"/>
            <a:ext cx="1219200" cy="152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5" cstate="print"/>
          <a:srcRect/>
          <a:stretch>
            <a:fillRect/>
          </a:stretch>
        </p:blipFill>
        <p:spPr bwMode="auto">
          <a:xfrm>
            <a:off x="13639800" y="0"/>
            <a:ext cx="1409700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AA9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5"/>
          <p:cNvGrpSpPr/>
          <p:nvPr/>
        </p:nvGrpSpPr>
        <p:grpSpPr>
          <a:xfrm>
            <a:off x="76200" y="7200900"/>
            <a:ext cx="7772400" cy="3009900"/>
            <a:chOff x="0" y="0"/>
            <a:chExt cx="828425" cy="374116"/>
          </a:xfrm>
        </p:grpSpPr>
        <p:sp>
          <p:nvSpPr>
            <p:cNvPr id="46" name="Freeform 6"/>
            <p:cNvSpPr/>
            <p:nvPr/>
          </p:nvSpPr>
          <p:spPr>
            <a:xfrm>
              <a:off x="0" y="0"/>
              <a:ext cx="828425" cy="374116"/>
            </a:xfrm>
            <a:custGeom>
              <a:avLst/>
              <a:gdLst/>
              <a:ahLst/>
              <a:cxnLst/>
              <a:rect l="l" t="t" r="r" b="b"/>
              <a:pathLst>
                <a:path w="828425" h="374116">
                  <a:moveTo>
                    <a:pt x="124215" y="0"/>
                  </a:moveTo>
                  <a:lnTo>
                    <a:pt x="704211" y="0"/>
                  </a:lnTo>
                  <a:cubicBezTo>
                    <a:pt x="737155" y="0"/>
                    <a:pt x="768749" y="13087"/>
                    <a:pt x="792044" y="36382"/>
                  </a:cubicBezTo>
                  <a:cubicBezTo>
                    <a:pt x="815339" y="59676"/>
                    <a:pt x="828425" y="91271"/>
                    <a:pt x="828425" y="124215"/>
                  </a:cubicBezTo>
                  <a:lnTo>
                    <a:pt x="828425" y="249902"/>
                  </a:lnTo>
                  <a:cubicBezTo>
                    <a:pt x="828425" y="282845"/>
                    <a:pt x="815339" y="314440"/>
                    <a:pt x="792044" y="337734"/>
                  </a:cubicBezTo>
                  <a:cubicBezTo>
                    <a:pt x="768749" y="361029"/>
                    <a:pt x="737155" y="374116"/>
                    <a:pt x="704211" y="374116"/>
                  </a:cubicBezTo>
                  <a:lnTo>
                    <a:pt x="124215" y="374116"/>
                  </a:lnTo>
                  <a:cubicBezTo>
                    <a:pt x="91271" y="374116"/>
                    <a:pt x="59676" y="361029"/>
                    <a:pt x="36382" y="337734"/>
                  </a:cubicBezTo>
                  <a:cubicBezTo>
                    <a:pt x="13087" y="314440"/>
                    <a:pt x="0" y="282845"/>
                    <a:pt x="0" y="249902"/>
                  </a:cubicBezTo>
                  <a:lnTo>
                    <a:pt x="0" y="124215"/>
                  </a:lnTo>
                  <a:cubicBezTo>
                    <a:pt x="0" y="91271"/>
                    <a:pt x="13087" y="59676"/>
                    <a:pt x="36382" y="36382"/>
                  </a:cubicBezTo>
                  <a:cubicBezTo>
                    <a:pt x="59676" y="13087"/>
                    <a:pt x="91271" y="0"/>
                    <a:pt x="12421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7" name="TextBox 7"/>
            <p:cNvSpPr txBox="1"/>
            <p:nvPr/>
          </p:nvSpPr>
          <p:spPr>
            <a:xfrm>
              <a:off x="0" y="-19050"/>
              <a:ext cx="828425" cy="3931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52"/>
                </a:lnSpc>
              </a:pPr>
              <a:endParaRPr/>
            </a:p>
          </p:txBody>
        </p:sp>
      </p:grpSp>
      <p:sp>
        <p:nvSpPr>
          <p:cNvPr id="29" name="28 Rectángulo redondeado"/>
          <p:cNvSpPr/>
          <p:nvPr/>
        </p:nvSpPr>
        <p:spPr>
          <a:xfrm>
            <a:off x="304800" y="1714500"/>
            <a:ext cx="3962400" cy="32004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2"/>
          <p:cNvGrpSpPr/>
          <p:nvPr/>
        </p:nvGrpSpPr>
        <p:grpSpPr>
          <a:xfrm>
            <a:off x="7924800" y="0"/>
            <a:ext cx="10363200" cy="10287000"/>
            <a:chOff x="0" y="0"/>
            <a:chExt cx="1291901" cy="183082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91901" cy="1830824"/>
            </a:xfrm>
            <a:custGeom>
              <a:avLst/>
              <a:gdLst/>
              <a:ahLst/>
              <a:cxnLst/>
              <a:rect l="l" t="t" r="r" b="b"/>
              <a:pathLst>
                <a:path w="1291901" h="1830824">
                  <a:moveTo>
                    <a:pt x="0" y="0"/>
                  </a:moveTo>
                  <a:lnTo>
                    <a:pt x="1291901" y="0"/>
                  </a:lnTo>
                  <a:lnTo>
                    <a:pt x="1291901" y="1830824"/>
                  </a:lnTo>
                  <a:lnTo>
                    <a:pt x="0" y="1830824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1291901" cy="1849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52"/>
                </a:lnSpc>
              </a:pPr>
              <a:endParaRPr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152400" y="0"/>
            <a:ext cx="7772400" cy="17184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3439"/>
              </a:lnSpc>
            </a:pPr>
            <a:r>
              <a:rPr lang="en-US" sz="9600" dirty="0" smtClean="0">
                <a:solidFill>
                  <a:srgbClr val="363434"/>
                </a:solidFill>
                <a:latin typeface="DM Serif Display"/>
              </a:rPr>
              <a:t>Motion </a:t>
            </a:r>
            <a:r>
              <a:rPr lang="en-US" sz="9600" dirty="0">
                <a:solidFill>
                  <a:srgbClr val="363434"/>
                </a:solidFill>
                <a:latin typeface="DM Serif Display"/>
              </a:rPr>
              <a:t>results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624688" y="6041327"/>
            <a:ext cx="3713209" cy="421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11"/>
              </a:lnSpc>
            </a:pPr>
            <a:endParaRPr/>
          </a:p>
        </p:txBody>
      </p:sp>
      <p:pic>
        <p:nvPicPr>
          <p:cNvPr id="35" name="Picture 6" descr="https://o.remove.bg/downloads/a729a593-29e7-44af-bf4c-97858e184957/image-removebg-preview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4285" y="7343774"/>
            <a:ext cx="7381915" cy="2828926"/>
          </a:xfrm>
          <a:prstGeom prst="rect">
            <a:avLst/>
          </a:prstGeom>
          <a:noFill/>
        </p:spPr>
      </p:pic>
      <p:sp>
        <p:nvSpPr>
          <p:cNvPr id="36" name="Freeform 13"/>
          <p:cNvSpPr/>
          <p:nvPr/>
        </p:nvSpPr>
        <p:spPr>
          <a:xfrm>
            <a:off x="8763000" y="0"/>
            <a:ext cx="5943600" cy="3467100"/>
          </a:xfrm>
          <a:custGeom>
            <a:avLst/>
            <a:gdLst/>
            <a:ahLst/>
            <a:cxnLst/>
            <a:rect l="l" t="t" r="r" b="b"/>
            <a:pathLst>
              <a:path w="3364660" h="1603509">
                <a:moveTo>
                  <a:pt x="0" y="0"/>
                </a:moveTo>
                <a:lnTo>
                  <a:pt x="3364660" y="0"/>
                </a:lnTo>
                <a:lnTo>
                  <a:pt x="3364660" y="1603509"/>
                </a:lnTo>
                <a:lnTo>
                  <a:pt x="0" y="1603509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print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30" name="29 Elipse"/>
          <p:cNvSpPr/>
          <p:nvPr/>
        </p:nvSpPr>
        <p:spPr>
          <a:xfrm>
            <a:off x="11049000" y="0"/>
            <a:ext cx="1600200" cy="571500"/>
          </a:xfrm>
          <a:prstGeom prst="ellips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>
                <a:latin typeface="DM Serif Display" charset="0"/>
              </a:rPr>
              <a:t>KFE</a:t>
            </a:r>
            <a:endParaRPr lang="en-US" sz="3200" b="1" dirty="0">
              <a:latin typeface="DM Serif Display" charset="0"/>
            </a:endParaRPr>
          </a:p>
        </p:txBody>
      </p:sp>
      <p:sp>
        <p:nvSpPr>
          <p:cNvPr id="37" name="Freeform 12"/>
          <p:cNvSpPr/>
          <p:nvPr/>
        </p:nvSpPr>
        <p:spPr>
          <a:xfrm>
            <a:off x="8763000" y="3543300"/>
            <a:ext cx="5867400" cy="3429000"/>
          </a:xfrm>
          <a:custGeom>
            <a:avLst/>
            <a:gdLst/>
            <a:ahLst/>
            <a:cxnLst/>
            <a:rect l="l" t="t" r="r" b="b"/>
            <a:pathLst>
              <a:path w="3377568" h="1609661">
                <a:moveTo>
                  <a:pt x="0" y="0"/>
                </a:moveTo>
                <a:lnTo>
                  <a:pt x="3377568" y="0"/>
                </a:lnTo>
                <a:lnTo>
                  <a:pt x="3377568" y="1609661"/>
                </a:lnTo>
                <a:lnTo>
                  <a:pt x="0" y="1609661"/>
                </a:lnTo>
                <a:lnTo>
                  <a:pt x="0" y="0"/>
                </a:lnTo>
                <a:close/>
              </a:path>
            </a:pathLst>
          </a:custGeom>
          <a:blipFill>
            <a:blip r:embed="rId8" cstate="print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1" name="30 Elipse"/>
          <p:cNvSpPr/>
          <p:nvPr/>
        </p:nvSpPr>
        <p:spPr>
          <a:xfrm>
            <a:off x="11049000" y="3352800"/>
            <a:ext cx="1600200" cy="571500"/>
          </a:xfrm>
          <a:prstGeom prst="ellips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>
                <a:latin typeface="DM Serif Display" charset="0"/>
              </a:rPr>
              <a:t>KFE</a:t>
            </a:r>
            <a:endParaRPr lang="en-US" sz="3200" b="1" dirty="0">
              <a:latin typeface="DM Serif Display" charset="0"/>
            </a:endParaRPr>
          </a:p>
        </p:txBody>
      </p:sp>
      <p:sp>
        <p:nvSpPr>
          <p:cNvPr id="44" name="Freeform 11"/>
          <p:cNvSpPr/>
          <p:nvPr/>
        </p:nvSpPr>
        <p:spPr>
          <a:xfrm>
            <a:off x="8763000" y="7124700"/>
            <a:ext cx="6019800" cy="3162300"/>
          </a:xfrm>
          <a:custGeom>
            <a:avLst/>
            <a:gdLst/>
            <a:ahLst/>
            <a:cxnLst/>
            <a:rect l="l" t="t" r="r" b="b"/>
            <a:pathLst>
              <a:path w="3392595" h="1616822">
                <a:moveTo>
                  <a:pt x="0" y="0"/>
                </a:moveTo>
                <a:lnTo>
                  <a:pt x="3392595" y="0"/>
                </a:lnTo>
                <a:lnTo>
                  <a:pt x="3392595" y="1616822"/>
                </a:lnTo>
                <a:lnTo>
                  <a:pt x="0" y="1616822"/>
                </a:lnTo>
                <a:lnTo>
                  <a:pt x="0" y="0"/>
                </a:lnTo>
                <a:close/>
              </a:path>
            </a:pathLst>
          </a:custGeom>
          <a:blipFill>
            <a:blip r:embed="rId9" cstate="print">
              <a:extLst>
                <a:ext uri="{96DAC541-7B7A-43D3-8B79-37D633B846F1}">
                  <asvg:svgBlip xmlns=""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32" name="31 Elipse"/>
          <p:cNvSpPr/>
          <p:nvPr/>
        </p:nvSpPr>
        <p:spPr>
          <a:xfrm>
            <a:off x="11049000" y="6934200"/>
            <a:ext cx="1600200" cy="571500"/>
          </a:xfrm>
          <a:prstGeom prst="ellips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>
                <a:latin typeface="DM Serif Display" charset="0"/>
              </a:rPr>
              <a:t>KFE</a:t>
            </a:r>
            <a:endParaRPr lang="en-US" sz="3200" b="1" dirty="0">
              <a:latin typeface="DM Serif Display" charset="0"/>
            </a:endParaRPr>
          </a:p>
        </p:txBody>
      </p:sp>
      <p:sp>
        <p:nvSpPr>
          <p:cNvPr id="45" name="Freeform 15"/>
          <p:cNvSpPr/>
          <p:nvPr/>
        </p:nvSpPr>
        <p:spPr>
          <a:xfrm>
            <a:off x="14890436" y="0"/>
            <a:ext cx="3397564" cy="1638300"/>
          </a:xfrm>
          <a:custGeom>
            <a:avLst/>
            <a:gdLst/>
            <a:ahLst/>
            <a:cxnLst/>
            <a:rect l="l" t="t" r="r" b="b"/>
            <a:pathLst>
              <a:path w="3397564" h="1618006">
                <a:moveTo>
                  <a:pt x="0" y="0"/>
                </a:moveTo>
                <a:lnTo>
                  <a:pt x="3397563" y="0"/>
                </a:lnTo>
                <a:lnTo>
                  <a:pt x="3397563" y="1618005"/>
                </a:lnTo>
                <a:lnTo>
                  <a:pt x="0" y="1618005"/>
                </a:lnTo>
                <a:lnTo>
                  <a:pt x="0" y="0"/>
                </a:lnTo>
                <a:close/>
              </a:path>
            </a:pathLst>
          </a:custGeom>
          <a:blipFill>
            <a:blip r:embed="rId11" cstate="print">
              <a:extLst>
                <a:ext uri="{96DAC541-7B7A-43D3-8B79-37D633B846F1}">
                  <asvg:svgBlip xmlns=""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38" name="37 Elipse"/>
          <p:cNvSpPr/>
          <p:nvPr/>
        </p:nvSpPr>
        <p:spPr>
          <a:xfrm>
            <a:off x="15925800" y="0"/>
            <a:ext cx="1371600" cy="342900"/>
          </a:xfrm>
          <a:prstGeom prst="ellips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latin typeface="DM Serif Display" charset="0"/>
              </a:rPr>
              <a:t>SQT</a:t>
            </a:r>
            <a:endParaRPr lang="en-US" sz="2400" b="1" dirty="0">
              <a:latin typeface="DM Serif Display" charset="0"/>
            </a:endParaRPr>
          </a:p>
        </p:txBody>
      </p:sp>
      <p:sp>
        <p:nvSpPr>
          <p:cNvPr id="48" name="Freeform 18"/>
          <p:cNvSpPr/>
          <p:nvPr/>
        </p:nvSpPr>
        <p:spPr>
          <a:xfrm>
            <a:off x="14923340" y="1714500"/>
            <a:ext cx="3364660" cy="1603509"/>
          </a:xfrm>
          <a:custGeom>
            <a:avLst/>
            <a:gdLst/>
            <a:ahLst/>
            <a:cxnLst/>
            <a:rect l="l" t="t" r="r" b="b"/>
            <a:pathLst>
              <a:path w="3364660" h="1603509">
                <a:moveTo>
                  <a:pt x="0" y="0"/>
                </a:moveTo>
                <a:lnTo>
                  <a:pt x="3364660" y="0"/>
                </a:lnTo>
                <a:lnTo>
                  <a:pt x="3364660" y="1603509"/>
                </a:lnTo>
                <a:lnTo>
                  <a:pt x="0" y="1603509"/>
                </a:lnTo>
                <a:lnTo>
                  <a:pt x="0" y="0"/>
                </a:lnTo>
                <a:close/>
              </a:path>
            </a:pathLst>
          </a:custGeom>
          <a:blipFill>
            <a:blip r:embed="rId13" cstate="print">
              <a:extLst>
                <a:ext uri="{96DAC541-7B7A-43D3-8B79-37D633B846F1}">
                  <asvg:svgBlip xmlns=""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41" name="40 Elipse"/>
          <p:cNvSpPr/>
          <p:nvPr/>
        </p:nvSpPr>
        <p:spPr>
          <a:xfrm>
            <a:off x="15925800" y="1562100"/>
            <a:ext cx="1371600" cy="342900"/>
          </a:xfrm>
          <a:prstGeom prst="ellips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latin typeface="DM Serif Display" charset="0"/>
              </a:rPr>
              <a:t>HAA</a:t>
            </a:r>
            <a:endParaRPr lang="en-US" sz="2400" b="1" dirty="0">
              <a:latin typeface="DM Serif Display" charset="0"/>
            </a:endParaRPr>
          </a:p>
        </p:txBody>
      </p:sp>
      <p:sp>
        <p:nvSpPr>
          <p:cNvPr id="49" name="Freeform 14"/>
          <p:cNvSpPr/>
          <p:nvPr/>
        </p:nvSpPr>
        <p:spPr>
          <a:xfrm>
            <a:off x="14890436" y="3543300"/>
            <a:ext cx="3397564" cy="1618006"/>
          </a:xfrm>
          <a:custGeom>
            <a:avLst/>
            <a:gdLst/>
            <a:ahLst/>
            <a:cxnLst/>
            <a:rect l="l" t="t" r="r" b="b"/>
            <a:pathLst>
              <a:path w="3397564" h="1618006">
                <a:moveTo>
                  <a:pt x="0" y="0"/>
                </a:moveTo>
                <a:lnTo>
                  <a:pt x="3397563" y="0"/>
                </a:lnTo>
                <a:lnTo>
                  <a:pt x="3397563" y="1618006"/>
                </a:lnTo>
                <a:lnTo>
                  <a:pt x="0" y="1618006"/>
                </a:lnTo>
                <a:lnTo>
                  <a:pt x="0" y="0"/>
                </a:lnTo>
                <a:close/>
              </a:path>
            </a:pathLst>
          </a:custGeom>
          <a:blipFill>
            <a:blip r:embed="rId18" cstate="print">
              <a:extLst>
                <a:ext uri="{96DAC541-7B7A-43D3-8B79-37D633B846F1}">
                  <asvg:svgBlip xmlns=""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39" name="38 Elipse"/>
          <p:cNvSpPr/>
          <p:nvPr/>
        </p:nvSpPr>
        <p:spPr>
          <a:xfrm>
            <a:off x="15925800" y="3352800"/>
            <a:ext cx="1371600" cy="342900"/>
          </a:xfrm>
          <a:prstGeom prst="ellips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latin typeface="DM Serif Display" charset="0"/>
              </a:rPr>
              <a:t>SQT</a:t>
            </a:r>
            <a:endParaRPr lang="en-US" sz="2400" b="1" dirty="0">
              <a:latin typeface="DM Serif Display" charset="0"/>
            </a:endParaRPr>
          </a:p>
        </p:txBody>
      </p:sp>
      <p:sp>
        <p:nvSpPr>
          <p:cNvPr id="50" name="Freeform 19"/>
          <p:cNvSpPr/>
          <p:nvPr/>
        </p:nvSpPr>
        <p:spPr>
          <a:xfrm>
            <a:off x="14895405" y="5219700"/>
            <a:ext cx="3392595" cy="1616822"/>
          </a:xfrm>
          <a:custGeom>
            <a:avLst/>
            <a:gdLst/>
            <a:ahLst/>
            <a:cxnLst/>
            <a:rect l="l" t="t" r="r" b="b"/>
            <a:pathLst>
              <a:path w="3392595" h="1616822">
                <a:moveTo>
                  <a:pt x="0" y="0"/>
                </a:moveTo>
                <a:lnTo>
                  <a:pt x="3392594" y="0"/>
                </a:lnTo>
                <a:lnTo>
                  <a:pt x="3392594" y="1616823"/>
                </a:lnTo>
                <a:lnTo>
                  <a:pt x="0" y="1616823"/>
                </a:lnTo>
                <a:lnTo>
                  <a:pt x="0" y="0"/>
                </a:lnTo>
                <a:close/>
              </a:path>
            </a:pathLst>
          </a:custGeom>
          <a:blipFill>
            <a:blip r:embed="rId20" cstate="print">
              <a:extLst>
                <a:ext uri="{96DAC541-7B7A-43D3-8B79-37D633B846F1}">
                  <asvg:svgBlip xmlns=""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</p:sp>
      <p:sp>
        <p:nvSpPr>
          <p:cNvPr id="42" name="41 Elipse"/>
          <p:cNvSpPr/>
          <p:nvPr/>
        </p:nvSpPr>
        <p:spPr>
          <a:xfrm>
            <a:off x="15925800" y="5105400"/>
            <a:ext cx="1371600" cy="342900"/>
          </a:xfrm>
          <a:prstGeom prst="ellips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latin typeface="DM Serif Display" charset="0"/>
              </a:rPr>
              <a:t>HAA</a:t>
            </a:r>
            <a:endParaRPr lang="en-US" sz="2400" b="1" dirty="0">
              <a:latin typeface="DM Serif Display" charset="0"/>
            </a:endParaRPr>
          </a:p>
        </p:txBody>
      </p:sp>
      <p:sp>
        <p:nvSpPr>
          <p:cNvPr id="51" name="Freeform 16"/>
          <p:cNvSpPr/>
          <p:nvPr/>
        </p:nvSpPr>
        <p:spPr>
          <a:xfrm>
            <a:off x="14890436" y="6954494"/>
            <a:ext cx="3397564" cy="1618006"/>
          </a:xfrm>
          <a:custGeom>
            <a:avLst/>
            <a:gdLst/>
            <a:ahLst/>
            <a:cxnLst/>
            <a:rect l="l" t="t" r="r" b="b"/>
            <a:pathLst>
              <a:path w="3397564" h="1618006">
                <a:moveTo>
                  <a:pt x="0" y="0"/>
                </a:moveTo>
                <a:lnTo>
                  <a:pt x="3397563" y="0"/>
                </a:lnTo>
                <a:lnTo>
                  <a:pt x="3397563" y="1618005"/>
                </a:lnTo>
                <a:lnTo>
                  <a:pt x="0" y="1618005"/>
                </a:lnTo>
                <a:lnTo>
                  <a:pt x="0" y="0"/>
                </a:lnTo>
                <a:close/>
              </a:path>
            </a:pathLst>
          </a:custGeom>
          <a:blipFill>
            <a:blip r:embed="rId22" cstate="print">
              <a:extLst>
                <a:ext uri="{96DAC541-7B7A-43D3-8B79-37D633B846F1}">
                  <asvg:svgBlip xmlns=""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40" name="39 Elipse"/>
          <p:cNvSpPr/>
          <p:nvPr/>
        </p:nvSpPr>
        <p:spPr>
          <a:xfrm>
            <a:off x="15925800" y="6781800"/>
            <a:ext cx="1371600" cy="342900"/>
          </a:xfrm>
          <a:prstGeom prst="ellips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latin typeface="DM Serif Display" charset="0"/>
              </a:rPr>
              <a:t>SQT</a:t>
            </a:r>
            <a:endParaRPr lang="en-US" sz="2400" b="1" dirty="0">
              <a:latin typeface="DM Serif Display" charset="0"/>
            </a:endParaRPr>
          </a:p>
        </p:txBody>
      </p:sp>
      <p:sp>
        <p:nvSpPr>
          <p:cNvPr id="52" name="Freeform 17"/>
          <p:cNvSpPr/>
          <p:nvPr/>
        </p:nvSpPr>
        <p:spPr>
          <a:xfrm>
            <a:off x="14895405" y="8670178"/>
            <a:ext cx="3392595" cy="1616822"/>
          </a:xfrm>
          <a:custGeom>
            <a:avLst/>
            <a:gdLst/>
            <a:ahLst/>
            <a:cxnLst/>
            <a:rect l="l" t="t" r="r" b="b"/>
            <a:pathLst>
              <a:path w="3392595" h="1616822">
                <a:moveTo>
                  <a:pt x="0" y="0"/>
                </a:moveTo>
                <a:lnTo>
                  <a:pt x="3392594" y="0"/>
                </a:lnTo>
                <a:lnTo>
                  <a:pt x="3392594" y="1616822"/>
                </a:lnTo>
                <a:lnTo>
                  <a:pt x="0" y="1616822"/>
                </a:lnTo>
                <a:lnTo>
                  <a:pt x="0" y="0"/>
                </a:lnTo>
                <a:close/>
              </a:path>
            </a:pathLst>
          </a:custGeom>
          <a:blipFill>
            <a:blip r:embed="rId23" cstate="print">
              <a:extLst>
                <a:ext uri="{96DAC541-7B7A-43D3-8B79-37D633B846F1}">
                  <asvg:svgBlip xmlns="" xmlns:asvg="http://schemas.microsoft.com/office/drawing/2016/SVG/main" r:embed="rId24"/>
                </a:ext>
              </a:extLst>
            </a:blip>
            <a:stretch>
              <a:fillRect/>
            </a:stretch>
          </a:blipFill>
        </p:spPr>
      </p:sp>
      <p:sp>
        <p:nvSpPr>
          <p:cNvPr id="43" name="42 Elipse"/>
          <p:cNvSpPr/>
          <p:nvPr/>
        </p:nvSpPr>
        <p:spPr>
          <a:xfrm>
            <a:off x="15925800" y="8420100"/>
            <a:ext cx="1371600" cy="342900"/>
          </a:xfrm>
          <a:prstGeom prst="ellips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latin typeface="DM Serif Display" charset="0"/>
              </a:rPr>
              <a:t>HAA</a:t>
            </a:r>
            <a:endParaRPr lang="en-US" sz="2400" b="1" dirty="0">
              <a:latin typeface="DM Serif Display" charset="0"/>
            </a:endParaRPr>
          </a:p>
        </p:txBody>
      </p:sp>
      <p:sp>
        <p:nvSpPr>
          <p:cNvPr id="28" name="27 Elipse"/>
          <p:cNvSpPr/>
          <p:nvPr/>
        </p:nvSpPr>
        <p:spPr>
          <a:xfrm>
            <a:off x="17221200" y="9867900"/>
            <a:ext cx="1066800" cy="4191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13/16</a:t>
            </a:r>
            <a:endParaRPr lang="en-US" b="1" dirty="0"/>
          </a:p>
        </p:txBody>
      </p:sp>
      <p:sp>
        <p:nvSpPr>
          <p:cNvPr id="54" name="53 CuadroTexto"/>
          <p:cNvSpPr txBox="1"/>
          <p:nvPr/>
        </p:nvSpPr>
        <p:spPr>
          <a:xfrm>
            <a:off x="8153400" y="8191500"/>
            <a:ext cx="1066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b="1" dirty="0" smtClean="0">
                <a:latin typeface="DM Serif Display" charset="0"/>
              </a:rPr>
              <a:t>X</a:t>
            </a:r>
            <a:endParaRPr lang="en-US" sz="9600" b="1" dirty="0">
              <a:latin typeface="DM Serif Display" charset="0"/>
            </a:endParaRPr>
          </a:p>
        </p:txBody>
      </p:sp>
      <p:sp>
        <p:nvSpPr>
          <p:cNvPr id="55" name="54 CuadroTexto"/>
          <p:cNvSpPr txBox="1"/>
          <p:nvPr/>
        </p:nvSpPr>
        <p:spPr>
          <a:xfrm>
            <a:off x="8077200" y="952500"/>
            <a:ext cx="1066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b="1" dirty="0" smtClean="0">
                <a:latin typeface="DM Serif Display" charset="0"/>
              </a:rPr>
              <a:t>Z</a:t>
            </a:r>
            <a:endParaRPr lang="en-US" sz="9600" b="1" dirty="0">
              <a:latin typeface="DM Serif Display" charset="0"/>
            </a:endParaRPr>
          </a:p>
        </p:txBody>
      </p:sp>
      <p:sp>
        <p:nvSpPr>
          <p:cNvPr id="56" name="55 CuadroTexto"/>
          <p:cNvSpPr txBox="1"/>
          <p:nvPr/>
        </p:nvSpPr>
        <p:spPr>
          <a:xfrm>
            <a:off x="8077200" y="4488240"/>
            <a:ext cx="1066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b="1" dirty="0" smtClean="0">
                <a:latin typeface="DM Serif Display" charset="0"/>
              </a:rPr>
              <a:t>Y</a:t>
            </a:r>
            <a:endParaRPr lang="en-US" sz="9600" b="1" dirty="0">
              <a:latin typeface="DM Serif Display" charset="0"/>
            </a:endParaRPr>
          </a:p>
        </p:txBody>
      </p:sp>
      <p:sp>
        <p:nvSpPr>
          <p:cNvPr id="58" name="57 Rectángulo redondeado"/>
          <p:cNvSpPr/>
          <p:nvPr/>
        </p:nvSpPr>
        <p:spPr>
          <a:xfrm>
            <a:off x="9525000" y="9944100"/>
            <a:ext cx="914400" cy="1524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58 Rectángulo"/>
          <p:cNvSpPr/>
          <p:nvPr/>
        </p:nvSpPr>
        <p:spPr>
          <a:xfrm flipV="1">
            <a:off x="9448800" y="6591300"/>
            <a:ext cx="1219200" cy="152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59 Rectángulo"/>
          <p:cNvSpPr/>
          <p:nvPr/>
        </p:nvSpPr>
        <p:spPr>
          <a:xfrm flipV="1">
            <a:off x="9448800" y="3086100"/>
            <a:ext cx="1219200" cy="152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60 Rectángulo"/>
          <p:cNvSpPr/>
          <p:nvPr/>
        </p:nvSpPr>
        <p:spPr>
          <a:xfrm flipV="1">
            <a:off x="15087600" y="10134600"/>
            <a:ext cx="1219200" cy="152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61 Rectángulo"/>
          <p:cNvSpPr/>
          <p:nvPr/>
        </p:nvSpPr>
        <p:spPr>
          <a:xfrm flipV="1">
            <a:off x="14706600" y="8420100"/>
            <a:ext cx="1219200" cy="152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62 Rectángulo"/>
          <p:cNvSpPr/>
          <p:nvPr/>
        </p:nvSpPr>
        <p:spPr>
          <a:xfrm flipV="1">
            <a:off x="14630400" y="6667500"/>
            <a:ext cx="1219200" cy="152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63 Rectángulo"/>
          <p:cNvSpPr/>
          <p:nvPr/>
        </p:nvSpPr>
        <p:spPr>
          <a:xfrm flipV="1">
            <a:off x="14859000" y="4991100"/>
            <a:ext cx="1219200" cy="152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64 Rectángulo"/>
          <p:cNvSpPr/>
          <p:nvPr/>
        </p:nvSpPr>
        <p:spPr>
          <a:xfrm flipV="1">
            <a:off x="14935200" y="3162300"/>
            <a:ext cx="1219200" cy="152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65 Rectángulo"/>
          <p:cNvSpPr/>
          <p:nvPr/>
        </p:nvSpPr>
        <p:spPr>
          <a:xfrm flipV="1">
            <a:off x="14630400" y="1485900"/>
            <a:ext cx="1219200" cy="152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 descr="https://o.remove.bg/downloads/8d266cf6-7b56-4768-9e2f-802c6ecafd17/image-removebg-preview.png"/>
          <p:cNvPicPr>
            <a:picLocks noChangeAspect="1" noChangeArrowheads="1"/>
          </p:cNvPicPr>
          <p:nvPr/>
        </p:nvPicPr>
        <p:blipFill>
          <a:blip r:embed="rId25" cstate="print"/>
          <a:srcRect/>
          <a:stretch>
            <a:fillRect/>
          </a:stretch>
        </p:blipFill>
        <p:spPr bwMode="auto">
          <a:xfrm>
            <a:off x="381000" y="2019300"/>
            <a:ext cx="3899140" cy="2743200"/>
          </a:xfrm>
          <a:prstGeom prst="rect">
            <a:avLst/>
          </a:prstGeom>
          <a:noFill/>
        </p:spPr>
      </p:pic>
      <p:sp>
        <p:nvSpPr>
          <p:cNvPr id="57" name="56 Rectángulo redondeado"/>
          <p:cNvSpPr/>
          <p:nvPr/>
        </p:nvSpPr>
        <p:spPr>
          <a:xfrm>
            <a:off x="228600" y="5372100"/>
            <a:ext cx="7543800" cy="129540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00" name="Picture 4" descr="https://o.remove.bg/downloads/32f11a4a-63ea-433f-ad44-6495a7f8e6fb/image-removebg-preview.png"/>
          <p:cNvPicPr>
            <a:picLocks noChangeAspect="1" noChangeArrowheads="1"/>
          </p:cNvPicPr>
          <p:nvPr/>
        </p:nvPicPr>
        <p:blipFill>
          <a:blip r:embed="rId26" cstate="print"/>
          <a:srcRect/>
          <a:stretch>
            <a:fillRect/>
          </a:stretch>
        </p:blipFill>
        <p:spPr bwMode="auto">
          <a:xfrm>
            <a:off x="228600" y="5524500"/>
            <a:ext cx="7372350" cy="1057276"/>
          </a:xfrm>
          <a:prstGeom prst="rect">
            <a:avLst/>
          </a:prstGeom>
          <a:noFill/>
        </p:spPr>
      </p:pic>
      <p:pic>
        <p:nvPicPr>
          <p:cNvPr id="4102" name="Picture 6" descr="https://o.remove.bg/downloads/9a33641f-1018-4ba2-8f6a-062ed777836b/image-removebg-preview.png"/>
          <p:cNvPicPr>
            <a:picLocks noChangeAspect="1" noChangeArrowheads="1"/>
          </p:cNvPicPr>
          <p:nvPr/>
        </p:nvPicPr>
        <p:blipFill>
          <a:blip r:embed="rId27" cstate="print"/>
          <a:srcRect l="66222" t="12012" b="8709"/>
          <a:stretch>
            <a:fillRect/>
          </a:stretch>
        </p:blipFill>
        <p:spPr bwMode="auto">
          <a:xfrm>
            <a:off x="4572000" y="1866900"/>
            <a:ext cx="2743200" cy="2862470"/>
          </a:xfrm>
          <a:prstGeom prst="rect">
            <a:avLst/>
          </a:prstGeom>
          <a:noFill/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8" cstate="print"/>
          <a:srcRect/>
          <a:stretch>
            <a:fillRect/>
          </a:stretch>
        </p:blipFill>
        <p:spPr bwMode="auto">
          <a:xfrm>
            <a:off x="13411200" y="0"/>
            <a:ext cx="1468436" cy="595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AA9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9" name="Picture 1" descr="C:\Users\Usuario\Desktop\Ing Biomedica\Quinto curso\TFG\Experimento registro\Dataset\Patient1\Lap Images\02.png"/>
          <p:cNvPicPr>
            <a:picLocks noChangeAspect="1" noChangeArrowheads="1"/>
          </p:cNvPicPr>
          <p:nvPr/>
        </p:nvPicPr>
        <p:blipFill>
          <a:blip r:embed="rId2" cstate="print"/>
          <a:srcRect l="12086" r="14156"/>
          <a:stretch>
            <a:fillRect/>
          </a:stretch>
        </p:blipFill>
        <p:spPr bwMode="auto">
          <a:xfrm rot="5400000">
            <a:off x="11639550" y="3638550"/>
            <a:ext cx="7543800" cy="5753100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</p:pic>
      <p:sp>
        <p:nvSpPr>
          <p:cNvPr id="5" name="Freeform 5"/>
          <p:cNvSpPr/>
          <p:nvPr/>
        </p:nvSpPr>
        <p:spPr>
          <a:xfrm>
            <a:off x="0" y="7183537"/>
            <a:ext cx="6248400" cy="3103463"/>
          </a:xfrm>
          <a:custGeom>
            <a:avLst/>
            <a:gdLst/>
            <a:ahLst/>
            <a:cxnLst/>
            <a:rect l="l" t="t" r="r" b="b"/>
            <a:pathLst>
              <a:path w="7198799" h="3428250">
                <a:moveTo>
                  <a:pt x="0" y="0"/>
                </a:moveTo>
                <a:lnTo>
                  <a:pt x="7198799" y="0"/>
                </a:lnTo>
                <a:lnTo>
                  <a:pt x="7198799" y="3428251"/>
                </a:lnTo>
                <a:lnTo>
                  <a:pt x="0" y="3428251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print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0" y="4173637"/>
            <a:ext cx="6248400" cy="3103463"/>
          </a:xfrm>
          <a:custGeom>
            <a:avLst/>
            <a:gdLst/>
            <a:ahLst/>
            <a:cxnLst/>
            <a:rect l="l" t="t" r="r" b="b"/>
            <a:pathLst>
              <a:path w="7198799" h="3428250">
                <a:moveTo>
                  <a:pt x="0" y="0"/>
                </a:moveTo>
                <a:lnTo>
                  <a:pt x="7198799" y="0"/>
                </a:lnTo>
                <a:lnTo>
                  <a:pt x="7198799" y="3428250"/>
                </a:lnTo>
                <a:lnTo>
                  <a:pt x="0" y="3428250"/>
                </a:lnTo>
                <a:lnTo>
                  <a:pt x="0" y="0"/>
                </a:lnTo>
                <a:close/>
              </a:path>
            </a:pathLst>
          </a:custGeom>
          <a:blipFill>
            <a:blip r:embed="rId5" cstate="print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5029200" y="7183537"/>
            <a:ext cx="6248400" cy="3103463"/>
          </a:xfrm>
          <a:custGeom>
            <a:avLst/>
            <a:gdLst/>
            <a:ahLst/>
            <a:cxnLst/>
            <a:rect l="l" t="t" r="r" b="b"/>
            <a:pathLst>
              <a:path w="7198799" h="3428250">
                <a:moveTo>
                  <a:pt x="0" y="0"/>
                </a:moveTo>
                <a:lnTo>
                  <a:pt x="7198799" y="0"/>
                </a:lnTo>
                <a:lnTo>
                  <a:pt x="7198799" y="3428250"/>
                </a:lnTo>
                <a:lnTo>
                  <a:pt x="0" y="3428250"/>
                </a:lnTo>
                <a:lnTo>
                  <a:pt x="0" y="0"/>
                </a:lnTo>
                <a:close/>
              </a:path>
            </a:pathLst>
          </a:custGeom>
          <a:blipFill>
            <a:blip r:embed="rId7" cstate="print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5029200" y="4171388"/>
            <a:ext cx="6248400" cy="3103463"/>
          </a:xfrm>
          <a:custGeom>
            <a:avLst/>
            <a:gdLst/>
            <a:ahLst/>
            <a:cxnLst/>
            <a:rect l="l" t="t" r="r" b="b"/>
            <a:pathLst>
              <a:path w="7198799" h="3428250">
                <a:moveTo>
                  <a:pt x="0" y="0"/>
                </a:moveTo>
                <a:lnTo>
                  <a:pt x="7198799" y="0"/>
                </a:lnTo>
                <a:lnTo>
                  <a:pt x="7198799" y="3428250"/>
                </a:lnTo>
                <a:lnTo>
                  <a:pt x="0" y="3428250"/>
                </a:lnTo>
                <a:lnTo>
                  <a:pt x="0" y="0"/>
                </a:lnTo>
                <a:close/>
              </a:path>
            </a:pathLst>
          </a:custGeom>
          <a:blipFill>
            <a:blip r:embed="rId9" cstate="print">
              <a:extLst>
                <a:ext uri="{96DAC541-7B7A-43D3-8B79-37D633B846F1}">
                  <asvg:svgBlip xmlns=""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0" y="0"/>
            <a:ext cx="10972800" cy="14747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1519"/>
              </a:lnSpc>
            </a:pPr>
            <a:r>
              <a:rPr lang="en-US" sz="9600" dirty="0">
                <a:solidFill>
                  <a:srgbClr val="363434"/>
                </a:solidFill>
                <a:latin typeface="DM Serif Display Bold"/>
              </a:rPr>
              <a:t>Image processing</a:t>
            </a:r>
          </a:p>
        </p:txBody>
      </p:sp>
      <p:sp>
        <p:nvSpPr>
          <p:cNvPr id="12" name="11 Rectángulo"/>
          <p:cNvSpPr/>
          <p:nvPr/>
        </p:nvSpPr>
        <p:spPr>
          <a:xfrm>
            <a:off x="76200" y="2095500"/>
            <a:ext cx="3810000" cy="14478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smtClean="0">
                <a:latin typeface="DM Serif Display" charset="0"/>
              </a:rPr>
              <a:t>Preoperative model</a:t>
            </a:r>
            <a:endParaRPr lang="en-US" sz="4800" dirty="0">
              <a:latin typeface="DM Serif Display" charset="0"/>
            </a:endParaRPr>
          </a:p>
        </p:txBody>
      </p:sp>
      <p:sp>
        <p:nvSpPr>
          <p:cNvPr id="14" name="13 Flecha derecha"/>
          <p:cNvSpPr/>
          <p:nvPr/>
        </p:nvSpPr>
        <p:spPr>
          <a:xfrm>
            <a:off x="4038600" y="2476500"/>
            <a:ext cx="1524000" cy="68580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14 Rectángulo"/>
          <p:cNvSpPr/>
          <p:nvPr/>
        </p:nvSpPr>
        <p:spPr>
          <a:xfrm>
            <a:off x="5638800" y="2171700"/>
            <a:ext cx="3505200" cy="14478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smtClean="0">
                <a:latin typeface="DM Serif Display" charset="0"/>
              </a:rPr>
              <a:t>Spherical coordinates</a:t>
            </a:r>
            <a:endParaRPr lang="en-US" sz="4800" dirty="0">
              <a:latin typeface="DM Serif Display" charset="0"/>
            </a:endParaRPr>
          </a:p>
        </p:txBody>
      </p:sp>
      <p:sp>
        <p:nvSpPr>
          <p:cNvPr id="16" name="15 Flecha derecha"/>
          <p:cNvSpPr/>
          <p:nvPr/>
        </p:nvSpPr>
        <p:spPr>
          <a:xfrm>
            <a:off x="9296400" y="2476500"/>
            <a:ext cx="1524000" cy="68580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16 Rectángulo"/>
          <p:cNvSpPr/>
          <p:nvPr/>
        </p:nvSpPr>
        <p:spPr>
          <a:xfrm>
            <a:off x="10972800" y="2171700"/>
            <a:ext cx="3505200" cy="14478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smtClean="0">
                <a:latin typeface="DM Serif Display" charset="0"/>
              </a:rPr>
              <a:t>Spline of the radious</a:t>
            </a:r>
            <a:endParaRPr lang="en-US" sz="4800" dirty="0">
              <a:latin typeface="DM Serif Display" charset="0"/>
            </a:endParaRPr>
          </a:p>
        </p:txBody>
      </p:sp>
      <p:sp>
        <p:nvSpPr>
          <p:cNvPr id="18" name="17 Elipse"/>
          <p:cNvSpPr/>
          <p:nvPr/>
        </p:nvSpPr>
        <p:spPr>
          <a:xfrm>
            <a:off x="17221200" y="9867900"/>
            <a:ext cx="1066800" cy="4191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14/16</a:t>
            </a:r>
            <a:endParaRPr lang="en-US" b="1" dirty="0"/>
          </a:p>
        </p:txBody>
      </p:sp>
      <p:sp>
        <p:nvSpPr>
          <p:cNvPr id="19" name="18 Elipse"/>
          <p:cNvSpPr/>
          <p:nvPr/>
        </p:nvSpPr>
        <p:spPr>
          <a:xfrm>
            <a:off x="1371600" y="4191000"/>
            <a:ext cx="2819400" cy="571500"/>
          </a:xfrm>
          <a:prstGeom prst="ellips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>
                <a:latin typeface="DM Serif Display" charset="0"/>
              </a:rPr>
              <a:t>Tumour 1</a:t>
            </a:r>
            <a:endParaRPr lang="en-US" sz="3200" b="1" dirty="0">
              <a:latin typeface="DM Serif Display" charset="0"/>
            </a:endParaRPr>
          </a:p>
        </p:txBody>
      </p:sp>
      <p:sp>
        <p:nvSpPr>
          <p:cNvPr id="20" name="19 Elipse"/>
          <p:cNvSpPr/>
          <p:nvPr/>
        </p:nvSpPr>
        <p:spPr>
          <a:xfrm>
            <a:off x="1371600" y="7162800"/>
            <a:ext cx="2819400" cy="571500"/>
          </a:xfrm>
          <a:prstGeom prst="ellips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>
                <a:latin typeface="DM Serif Display" charset="0"/>
              </a:rPr>
              <a:t>Tumour 2</a:t>
            </a:r>
            <a:endParaRPr lang="en-US" sz="3200" b="1" dirty="0">
              <a:latin typeface="DM Serif Display" charset="0"/>
            </a:endParaRPr>
          </a:p>
        </p:txBody>
      </p:sp>
      <p:sp>
        <p:nvSpPr>
          <p:cNvPr id="22" name="21 Elipse"/>
          <p:cNvSpPr/>
          <p:nvPr/>
        </p:nvSpPr>
        <p:spPr>
          <a:xfrm>
            <a:off x="6248400" y="7162800"/>
            <a:ext cx="2819400" cy="571500"/>
          </a:xfrm>
          <a:prstGeom prst="ellips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>
                <a:latin typeface="DM Serif Display" charset="0"/>
              </a:rPr>
              <a:t>Tumour 4</a:t>
            </a:r>
            <a:endParaRPr lang="en-US" sz="3200" b="1" dirty="0">
              <a:latin typeface="DM Serif Display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8985379" y="4229100"/>
            <a:ext cx="2258009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20 Elipse"/>
          <p:cNvSpPr/>
          <p:nvPr/>
        </p:nvSpPr>
        <p:spPr>
          <a:xfrm>
            <a:off x="6248400" y="4191000"/>
            <a:ext cx="2819400" cy="571500"/>
          </a:xfrm>
          <a:prstGeom prst="ellips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>
                <a:latin typeface="DM Serif Display" charset="0"/>
              </a:rPr>
              <a:t>Tumour 3</a:t>
            </a:r>
            <a:endParaRPr lang="en-US" sz="3200" b="1" dirty="0">
              <a:latin typeface="DM Serif Display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AA9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1485900"/>
            <a:ext cx="18288000" cy="8839201"/>
            <a:chOff x="0" y="-38100"/>
            <a:chExt cx="4816593" cy="1603494"/>
          </a:xfrm>
        </p:grpSpPr>
        <p:sp>
          <p:nvSpPr>
            <p:cNvPr id="3" name="Freeform 3"/>
            <p:cNvSpPr/>
            <p:nvPr/>
          </p:nvSpPr>
          <p:spPr>
            <a:xfrm>
              <a:off x="0" y="210726"/>
              <a:ext cx="4816592" cy="1354668"/>
            </a:xfrm>
            <a:custGeom>
              <a:avLst/>
              <a:gdLst/>
              <a:ahLst/>
              <a:cxnLst/>
              <a:rect l="l" t="t" r="r" b="b"/>
              <a:pathLst>
                <a:path w="4816592" h="1354667">
                  <a:moveTo>
                    <a:pt x="0" y="0"/>
                  </a:moveTo>
                  <a:lnTo>
                    <a:pt x="4816592" y="0"/>
                  </a:lnTo>
                  <a:lnTo>
                    <a:pt x="4816592" y="1354667"/>
                  </a:lnTo>
                  <a:lnTo>
                    <a:pt x="0" y="1354667"/>
                  </a:lnTo>
                  <a:close/>
                </a:path>
              </a:pathLst>
            </a:custGeom>
            <a:solidFill>
              <a:srgbClr val="F3F3F3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13927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685800" y="495300"/>
            <a:ext cx="16002000" cy="18466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4400"/>
              </a:lnSpc>
            </a:pPr>
            <a:r>
              <a:rPr lang="en-US" sz="12000" dirty="0">
                <a:solidFill>
                  <a:srgbClr val="363434"/>
                </a:solidFill>
                <a:latin typeface="DM Serif Display"/>
              </a:rPr>
              <a:t>Conclusions and </a:t>
            </a:r>
            <a:r>
              <a:rPr lang="en-US" sz="12000" dirty="0" smtClean="0">
                <a:solidFill>
                  <a:srgbClr val="363434"/>
                </a:solidFill>
                <a:latin typeface="DM Serif Display"/>
              </a:rPr>
              <a:t>SDGs</a:t>
            </a:r>
            <a:endParaRPr lang="en-US" sz="12000" dirty="0">
              <a:solidFill>
                <a:srgbClr val="363434"/>
              </a:solidFill>
              <a:latin typeface="DM Serif Display"/>
            </a:endParaRPr>
          </a:p>
        </p:txBody>
      </p:sp>
      <p:grpSp>
        <p:nvGrpSpPr>
          <p:cNvPr id="9" name="Group 9"/>
          <p:cNvGrpSpPr/>
          <p:nvPr/>
        </p:nvGrpSpPr>
        <p:grpSpPr>
          <a:xfrm>
            <a:off x="742388" y="2945607"/>
            <a:ext cx="8096811" cy="1816894"/>
            <a:chOff x="0" y="-390525"/>
            <a:chExt cx="8284443" cy="2846098"/>
          </a:xfrm>
        </p:grpSpPr>
        <p:sp>
          <p:nvSpPr>
            <p:cNvPr id="10" name="TextBox 10"/>
            <p:cNvSpPr txBox="1"/>
            <p:nvPr/>
          </p:nvSpPr>
          <p:spPr>
            <a:xfrm>
              <a:off x="0" y="-390525"/>
              <a:ext cx="889008" cy="20118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3600"/>
                </a:lnSpc>
              </a:pPr>
              <a:r>
                <a:rPr lang="en-US" sz="8000" dirty="0">
                  <a:solidFill>
                    <a:srgbClr val="363434"/>
                  </a:solidFill>
                  <a:latin typeface="DM Serif Display Bold"/>
                </a:rPr>
                <a:t>1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1410332" y="58419"/>
              <a:ext cx="6874111" cy="23971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480"/>
                </a:lnSpc>
                <a:spcBef>
                  <a:spcPct val="0"/>
                </a:spcBef>
              </a:pPr>
              <a:r>
                <a:rPr lang="en-US" sz="3200" dirty="0" smtClean="0">
                  <a:solidFill>
                    <a:srgbClr val="363434"/>
                  </a:solidFill>
                  <a:latin typeface="DM Serif Display Bold"/>
                </a:rPr>
                <a:t>The method is scalable to multivariate function, systems and non-linear equations.</a:t>
              </a:r>
              <a:endParaRPr lang="en-US" sz="3200" dirty="0">
                <a:solidFill>
                  <a:srgbClr val="363434"/>
                </a:solidFill>
                <a:latin typeface="DM Serif Display Bold"/>
              </a:endParaRPr>
            </a:p>
          </p:txBody>
        </p:sp>
      </p:grpSp>
      <p:sp>
        <p:nvSpPr>
          <p:cNvPr id="22" name="21 Elipse"/>
          <p:cNvSpPr/>
          <p:nvPr/>
        </p:nvSpPr>
        <p:spPr>
          <a:xfrm>
            <a:off x="17221200" y="9867900"/>
            <a:ext cx="1066800" cy="4191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15/16</a:t>
            </a:r>
            <a:endParaRPr lang="en-US" b="1" dirty="0"/>
          </a:p>
        </p:txBody>
      </p:sp>
      <p:grpSp>
        <p:nvGrpSpPr>
          <p:cNvPr id="21" name="Group 9"/>
          <p:cNvGrpSpPr/>
          <p:nvPr/>
        </p:nvGrpSpPr>
        <p:grpSpPr>
          <a:xfrm>
            <a:off x="9220200" y="2933700"/>
            <a:ext cx="8839200" cy="1905000"/>
            <a:chOff x="0" y="-390525"/>
            <a:chExt cx="8284443" cy="3392587"/>
          </a:xfrm>
        </p:grpSpPr>
        <p:sp>
          <p:nvSpPr>
            <p:cNvPr id="23" name="TextBox 10"/>
            <p:cNvSpPr txBox="1"/>
            <p:nvPr/>
          </p:nvSpPr>
          <p:spPr>
            <a:xfrm>
              <a:off x="0" y="-390525"/>
              <a:ext cx="889009" cy="16009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3600"/>
                </a:lnSpc>
              </a:pPr>
              <a:r>
                <a:rPr lang="en-US" sz="8000" dirty="0">
                  <a:solidFill>
                    <a:srgbClr val="363434"/>
                  </a:solidFill>
                  <a:latin typeface="DM Serif Display Bold"/>
                </a:rPr>
                <a:t>2</a:t>
              </a:r>
            </a:p>
          </p:txBody>
        </p:sp>
        <p:sp>
          <p:nvSpPr>
            <p:cNvPr id="24" name="TextBox 11"/>
            <p:cNvSpPr txBox="1"/>
            <p:nvPr/>
          </p:nvSpPr>
          <p:spPr>
            <a:xfrm>
              <a:off x="1410332" y="58420"/>
              <a:ext cx="6874111" cy="29436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480"/>
                </a:lnSpc>
                <a:spcBef>
                  <a:spcPct val="0"/>
                </a:spcBef>
              </a:pPr>
              <a:r>
                <a:rPr lang="en-US" sz="3200" dirty="0" smtClean="0">
                  <a:solidFill>
                    <a:srgbClr val="363434"/>
                  </a:solidFill>
                  <a:latin typeface="DM Serif Display Bold"/>
                </a:rPr>
                <a:t>It is determined a good criteria for different choices including the order, the collocation sites, the viscosity, etc.</a:t>
              </a:r>
              <a:endParaRPr lang="en-US" sz="3200" dirty="0">
                <a:solidFill>
                  <a:srgbClr val="363434"/>
                </a:solidFill>
                <a:latin typeface="DM Serif Display Bold"/>
              </a:endParaRPr>
            </a:p>
          </p:txBody>
        </p:sp>
      </p:grpSp>
      <p:grpSp>
        <p:nvGrpSpPr>
          <p:cNvPr id="25" name="Group 9"/>
          <p:cNvGrpSpPr/>
          <p:nvPr/>
        </p:nvGrpSpPr>
        <p:grpSpPr>
          <a:xfrm>
            <a:off x="742389" y="5067300"/>
            <a:ext cx="8096811" cy="2017840"/>
            <a:chOff x="0" y="-390525"/>
            <a:chExt cx="8284443" cy="3160872"/>
          </a:xfrm>
        </p:grpSpPr>
        <p:sp>
          <p:nvSpPr>
            <p:cNvPr id="26" name="TextBox 10"/>
            <p:cNvSpPr txBox="1"/>
            <p:nvPr/>
          </p:nvSpPr>
          <p:spPr>
            <a:xfrm>
              <a:off x="0" y="-390525"/>
              <a:ext cx="889008" cy="24148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3600"/>
                </a:lnSpc>
              </a:pPr>
              <a:r>
                <a:rPr lang="en-US" sz="8000" dirty="0">
                  <a:solidFill>
                    <a:srgbClr val="363434"/>
                  </a:solidFill>
                  <a:latin typeface="DM Serif Display Bold"/>
                </a:rPr>
                <a:t>3</a:t>
              </a:r>
            </a:p>
          </p:txBody>
        </p:sp>
        <p:sp>
          <p:nvSpPr>
            <p:cNvPr id="27" name="TextBox 11"/>
            <p:cNvSpPr txBox="1"/>
            <p:nvPr/>
          </p:nvSpPr>
          <p:spPr>
            <a:xfrm>
              <a:off x="1410332" y="58419"/>
              <a:ext cx="6874111" cy="27119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480"/>
                </a:lnSpc>
                <a:spcBef>
                  <a:spcPct val="0"/>
                </a:spcBef>
              </a:pPr>
              <a:r>
                <a:rPr lang="en-US" sz="3200" dirty="0" smtClean="0">
                  <a:solidFill>
                    <a:srgbClr val="363434"/>
                  </a:solidFill>
                  <a:latin typeface="DM Serif Display Bold"/>
                </a:rPr>
                <a:t>The estimation of the orientation is satisfactory and the human motion in the KFE exercise.</a:t>
              </a:r>
              <a:endParaRPr lang="en-US" sz="3200" dirty="0">
                <a:solidFill>
                  <a:srgbClr val="363434"/>
                </a:solidFill>
                <a:latin typeface="DM Serif Display Bold"/>
              </a:endParaRPr>
            </a:p>
          </p:txBody>
        </p:sp>
      </p:grpSp>
      <p:grpSp>
        <p:nvGrpSpPr>
          <p:cNvPr id="28" name="Group 9"/>
          <p:cNvGrpSpPr/>
          <p:nvPr/>
        </p:nvGrpSpPr>
        <p:grpSpPr>
          <a:xfrm>
            <a:off x="9372600" y="5030660"/>
            <a:ext cx="8096811" cy="2017840"/>
            <a:chOff x="0" y="-390525"/>
            <a:chExt cx="8284443" cy="3160872"/>
          </a:xfrm>
        </p:grpSpPr>
        <p:sp>
          <p:nvSpPr>
            <p:cNvPr id="29" name="TextBox 10"/>
            <p:cNvSpPr txBox="1"/>
            <p:nvPr/>
          </p:nvSpPr>
          <p:spPr>
            <a:xfrm>
              <a:off x="0" y="-390525"/>
              <a:ext cx="889008" cy="24148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3600"/>
                </a:lnSpc>
              </a:pPr>
              <a:r>
                <a:rPr lang="en-US" sz="8000" dirty="0" smtClean="0">
                  <a:solidFill>
                    <a:srgbClr val="363434"/>
                  </a:solidFill>
                  <a:latin typeface="DM Serif Display Bold"/>
                </a:rPr>
                <a:t>4</a:t>
              </a:r>
              <a:endParaRPr lang="en-US" sz="8000" dirty="0">
                <a:solidFill>
                  <a:srgbClr val="363434"/>
                </a:solidFill>
                <a:latin typeface="DM Serif Display Bold"/>
              </a:endParaRPr>
            </a:p>
          </p:txBody>
        </p:sp>
        <p:sp>
          <p:nvSpPr>
            <p:cNvPr id="30" name="TextBox 11"/>
            <p:cNvSpPr txBox="1"/>
            <p:nvPr/>
          </p:nvSpPr>
          <p:spPr>
            <a:xfrm>
              <a:off x="1410332" y="58419"/>
              <a:ext cx="6874111" cy="27119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480"/>
                </a:lnSpc>
                <a:spcBef>
                  <a:spcPct val="0"/>
                </a:spcBef>
              </a:pPr>
              <a:r>
                <a:rPr lang="en-US" sz="3200" dirty="0" smtClean="0">
                  <a:solidFill>
                    <a:srgbClr val="363434"/>
                  </a:solidFill>
                  <a:latin typeface="DM Serif Display Bold"/>
                </a:rPr>
                <a:t>The preoperative model of tumours are successfully represented as differentiable splines.</a:t>
              </a:r>
              <a:endParaRPr lang="en-US" sz="3200" dirty="0">
                <a:solidFill>
                  <a:srgbClr val="363434"/>
                </a:solidFill>
                <a:latin typeface="DM Serif Display Bold"/>
              </a:endParaRPr>
            </a:p>
          </p:txBody>
        </p:sp>
      </p:grpSp>
      <p:graphicFrame>
        <p:nvGraphicFramePr>
          <p:cNvPr id="31" name="30 Diagrama"/>
          <p:cNvGraphicFramePr/>
          <p:nvPr/>
        </p:nvGraphicFramePr>
        <p:xfrm>
          <a:off x="1600200" y="7277100"/>
          <a:ext cx="14325600" cy="30099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AA9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2781301"/>
            <a:ext cx="18288000" cy="7543800"/>
            <a:chOff x="0" y="-38100"/>
            <a:chExt cx="4816593" cy="1603494"/>
          </a:xfrm>
        </p:grpSpPr>
        <p:sp>
          <p:nvSpPr>
            <p:cNvPr id="3" name="Freeform 3"/>
            <p:cNvSpPr/>
            <p:nvPr/>
          </p:nvSpPr>
          <p:spPr>
            <a:xfrm>
              <a:off x="0" y="210726"/>
              <a:ext cx="4816592" cy="1354668"/>
            </a:xfrm>
            <a:custGeom>
              <a:avLst/>
              <a:gdLst/>
              <a:ahLst/>
              <a:cxnLst/>
              <a:rect l="l" t="t" r="r" b="b"/>
              <a:pathLst>
                <a:path w="4816592" h="1354667">
                  <a:moveTo>
                    <a:pt x="0" y="0"/>
                  </a:moveTo>
                  <a:lnTo>
                    <a:pt x="4816592" y="0"/>
                  </a:lnTo>
                  <a:lnTo>
                    <a:pt x="4816592" y="1354667"/>
                  </a:lnTo>
                  <a:lnTo>
                    <a:pt x="0" y="1354667"/>
                  </a:lnTo>
                  <a:close/>
                </a:path>
              </a:pathLst>
            </a:custGeom>
            <a:solidFill>
              <a:srgbClr val="F3F3F3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13927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981200" y="477441"/>
            <a:ext cx="14211300" cy="18466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4400"/>
              </a:lnSpc>
            </a:pPr>
            <a:r>
              <a:rPr lang="en-US" sz="12000" dirty="0" smtClean="0">
                <a:solidFill>
                  <a:srgbClr val="363434"/>
                </a:solidFill>
                <a:latin typeface="DM Serif Display"/>
              </a:rPr>
              <a:t>Future </a:t>
            </a:r>
            <a:r>
              <a:rPr lang="en-US" sz="12000" dirty="0">
                <a:solidFill>
                  <a:srgbClr val="363434"/>
                </a:solidFill>
                <a:latin typeface="DM Serif Display"/>
              </a:rPr>
              <a:t>lines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8191500" y="3009900"/>
            <a:ext cx="1905000" cy="1905000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363434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295400" y="4076700"/>
            <a:ext cx="6213332" cy="2364045"/>
            <a:chOff x="0" y="-131444"/>
            <a:chExt cx="8284443" cy="3152061"/>
          </a:xfrm>
        </p:grpSpPr>
        <p:sp>
          <p:nvSpPr>
            <p:cNvPr id="13" name="TextBox 13"/>
            <p:cNvSpPr txBox="1"/>
            <p:nvPr/>
          </p:nvSpPr>
          <p:spPr>
            <a:xfrm>
              <a:off x="0" y="-131444"/>
              <a:ext cx="2032000" cy="232542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r">
                <a:lnSpc>
                  <a:spcPts val="13600"/>
                </a:lnSpc>
              </a:pPr>
              <a:r>
                <a:rPr lang="en-US" sz="8000" dirty="0" smtClean="0">
                  <a:solidFill>
                    <a:srgbClr val="363434"/>
                  </a:solidFill>
                  <a:latin typeface="DM Serif Display Bold"/>
                </a:rPr>
                <a:t>A1</a:t>
              </a:r>
              <a:endParaRPr lang="en-US" sz="8000" dirty="0">
                <a:solidFill>
                  <a:srgbClr val="363434"/>
                </a:solidFill>
                <a:latin typeface="DM Serif Display Bold"/>
              </a:endParaRP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2743200" y="-57149"/>
              <a:ext cx="5541243" cy="307776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l">
                <a:lnSpc>
                  <a:spcPts val="4480"/>
                </a:lnSpc>
                <a:spcBef>
                  <a:spcPct val="0"/>
                </a:spcBef>
              </a:pPr>
              <a:r>
                <a:rPr lang="en-US" sz="3200" dirty="0">
                  <a:solidFill>
                    <a:srgbClr val="363434"/>
                  </a:solidFill>
                  <a:latin typeface="DM Serif Display Bold"/>
                </a:rPr>
                <a:t>We must evaluate </a:t>
              </a:r>
              <a:r>
                <a:rPr lang="en-US" sz="3200" dirty="0" smtClean="0">
                  <a:solidFill>
                    <a:srgbClr val="363434"/>
                  </a:solidFill>
                  <a:latin typeface="DM Serif Display Bold"/>
                </a:rPr>
                <a:t>the </a:t>
              </a:r>
              <a:r>
                <a:rPr lang="en-US" sz="3200" dirty="0">
                  <a:solidFill>
                    <a:srgbClr val="363434"/>
                  </a:solidFill>
                  <a:latin typeface="DM Serif Display Bold"/>
                </a:rPr>
                <a:t>motion estimation including the time requirements.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1353800" y="3848100"/>
            <a:ext cx="6934200" cy="2536924"/>
            <a:chOff x="0" y="-361950"/>
            <a:chExt cx="8284443" cy="3382565"/>
          </a:xfrm>
        </p:grpSpPr>
        <p:sp>
          <p:nvSpPr>
            <p:cNvPr id="19" name="TextBox 19"/>
            <p:cNvSpPr txBox="1"/>
            <p:nvPr/>
          </p:nvSpPr>
          <p:spPr>
            <a:xfrm>
              <a:off x="0" y="-361950"/>
              <a:ext cx="889008" cy="232542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r">
                <a:lnSpc>
                  <a:spcPts val="13600"/>
                </a:lnSpc>
              </a:pPr>
              <a:r>
                <a:rPr lang="en-US" sz="8000" dirty="0">
                  <a:solidFill>
                    <a:srgbClr val="363434"/>
                  </a:solidFill>
                  <a:latin typeface="DM Serif Display Bold"/>
                </a:rPr>
                <a:t>B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1410333" y="-57150"/>
              <a:ext cx="6874110" cy="30777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>
                <a:lnSpc>
                  <a:spcPts val="4480"/>
                </a:lnSpc>
                <a:spcBef>
                  <a:spcPct val="0"/>
                </a:spcBef>
              </a:pPr>
              <a:r>
                <a:rPr lang="en-US" sz="3200" dirty="0" smtClean="0">
                  <a:solidFill>
                    <a:srgbClr val="363434"/>
                  </a:solidFill>
                  <a:latin typeface="DM Serif Display Bold"/>
                </a:rPr>
                <a:t>To provide </a:t>
              </a:r>
              <a:r>
                <a:rPr lang="en-US" sz="3200" dirty="0">
                  <a:solidFill>
                    <a:srgbClr val="363434"/>
                  </a:solidFill>
                  <a:latin typeface="DM Serif Display Bold"/>
                </a:rPr>
                <a:t>a close path </a:t>
              </a:r>
              <a:r>
                <a:rPr lang="en-US" sz="3200" dirty="0" smtClean="0">
                  <a:solidFill>
                    <a:srgbClr val="363434"/>
                  </a:solidFill>
                  <a:latin typeface="DM Serif Display Bold"/>
                </a:rPr>
                <a:t>framework is needed </a:t>
              </a:r>
              <a:r>
                <a:rPr lang="en-US" sz="3200" dirty="0">
                  <a:solidFill>
                    <a:srgbClr val="363434"/>
                  </a:solidFill>
                  <a:latin typeface="DM Serif Display Bold"/>
                </a:rPr>
                <a:t>for </a:t>
              </a:r>
              <a:r>
                <a:rPr lang="en-US" sz="3200" dirty="0" smtClean="0">
                  <a:solidFill>
                    <a:srgbClr val="363434"/>
                  </a:solidFill>
                  <a:latin typeface="DM Serif Display Bold"/>
                </a:rPr>
                <a:t>the circular bases domain in </a:t>
              </a:r>
              <a:r>
                <a:rPr lang="en-US" sz="3200" dirty="0">
                  <a:solidFill>
                    <a:srgbClr val="363434"/>
                  </a:solidFill>
                  <a:latin typeface="DM Serif Display Bold"/>
                </a:rPr>
                <a:t>the </a:t>
              </a:r>
              <a:r>
                <a:rPr lang="en-US" sz="3200" dirty="0" smtClean="0">
                  <a:solidFill>
                    <a:srgbClr val="363434"/>
                  </a:solidFill>
                  <a:latin typeface="DM Serif Display Bold"/>
                </a:rPr>
                <a:t>preoperative tumour </a:t>
              </a:r>
              <a:r>
                <a:rPr lang="en-US" sz="3200" dirty="0">
                  <a:solidFill>
                    <a:srgbClr val="363434"/>
                  </a:solidFill>
                  <a:latin typeface="DM Serif Display Bold"/>
                </a:rPr>
                <a:t>models.</a:t>
              </a:r>
            </a:p>
          </p:txBody>
        </p:sp>
      </p:grpSp>
      <p:sp>
        <p:nvSpPr>
          <p:cNvPr id="21" name="20 Elipse"/>
          <p:cNvSpPr/>
          <p:nvPr/>
        </p:nvSpPr>
        <p:spPr>
          <a:xfrm>
            <a:off x="17221200" y="9867900"/>
            <a:ext cx="1066800" cy="4191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16/16</a:t>
            </a:r>
            <a:endParaRPr lang="en-US" b="1" dirty="0"/>
          </a:p>
        </p:txBody>
      </p:sp>
      <p:grpSp>
        <p:nvGrpSpPr>
          <p:cNvPr id="22" name="Group 12"/>
          <p:cNvGrpSpPr/>
          <p:nvPr/>
        </p:nvGrpSpPr>
        <p:grpSpPr>
          <a:xfrm>
            <a:off x="1143000" y="6972300"/>
            <a:ext cx="7010400" cy="2941126"/>
            <a:chOff x="0" y="-131444"/>
            <a:chExt cx="8284443" cy="3921503"/>
          </a:xfrm>
        </p:grpSpPr>
        <p:sp>
          <p:nvSpPr>
            <p:cNvPr id="23" name="TextBox 13"/>
            <p:cNvSpPr txBox="1"/>
            <p:nvPr/>
          </p:nvSpPr>
          <p:spPr>
            <a:xfrm>
              <a:off x="0" y="-131444"/>
              <a:ext cx="2032000" cy="205543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r">
                <a:lnSpc>
                  <a:spcPts val="13600"/>
                </a:lnSpc>
              </a:pPr>
              <a:r>
                <a:rPr lang="en-US" sz="8000" dirty="0" smtClean="0">
                  <a:solidFill>
                    <a:srgbClr val="363434"/>
                  </a:solidFill>
                  <a:latin typeface="DM Serif Display Bold"/>
                </a:rPr>
                <a:t>A2</a:t>
              </a:r>
              <a:endParaRPr lang="en-US" sz="8000" dirty="0">
                <a:solidFill>
                  <a:srgbClr val="363434"/>
                </a:solidFill>
                <a:latin typeface="DM Serif Display Bold"/>
              </a:endParaRPr>
            </a:p>
          </p:txBody>
        </p:sp>
        <p:sp>
          <p:nvSpPr>
            <p:cNvPr id="24" name="TextBox 14"/>
            <p:cNvSpPr txBox="1"/>
            <p:nvPr/>
          </p:nvSpPr>
          <p:spPr>
            <a:xfrm>
              <a:off x="2743200" y="-57149"/>
              <a:ext cx="5541243" cy="384720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4480"/>
                </a:lnSpc>
                <a:spcBef>
                  <a:spcPct val="0"/>
                </a:spcBef>
              </a:pPr>
              <a:r>
                <a:rPr lang="en-US" sz="3200" dirty="0" smtClean="0">
                  <a:solidFill>
                    <a:srgbClr val="363434"/>
                  </a:solidFill>
                  <a:latin typeface="DM Serif Display Bold"/>
                </a:rPr>
                <a:t>It is needed to improve the determination of the ridge parameter in the displacement estimation.</a:t>
              </a:r>
            </a:p>
          </p:txBody>
        </p:sp>
      </p:grpSp>
      <p:pic>
        <p:nvPicPr>
          <p:cNvPr id="1028" name="Picture 4" descr="https://o.remove.bg/downloads/e5181288-6735-44e5-8d23-8494e580c1ae/image-removebg-preview.png"/>
          <p:cNvPicPr>
            <a:picLocks noChangeAspect="1" noChangeArrowheads="1"/>
          </p:cNvPicPr>
          <p:nvPr/>
        </p:nvPicPr>
        <p:blipFill>
          <a:blip r:embed="rId2" cstate="print"/>
          <a:srcRect t="26059"/>
          <a:stretch>
            <a:fillRect/>
          </a:stretch>
        </p:blipFill>
        <p:spPr bwMode="auto">
          <a:xfrm>
            <a:off x="10553700" y="7858124"/>
            <a:ext cx="7734300" cy="2162176"/>
          </a:xfrm>
          <a:prstGeom prst="rect">
            <a:avLst/>
          </a:prstGeom>
          <a:noFill/>
        </p:spPr>
      </p:pic>
      <p:sp>
        <p:nvSpPr>
          <p:cNvPr id="27" name="26 Rectángulo redondeado"/>
          <p:cNvSpPr/>
          <p:nvPr/>
        </p:nvSpPr>
        <p:spPr>
          <a:xfrm>
            <a:off x="11201400" y="7019924"/>
            <a:ext cx="2362200" cy="7620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8" name="27 Rectángulo"/>
          <p:cNvSpPr/>
          <p:nvPr/>
        </p:nvSpPr>
        <p:spPr>
          <a:xfrm>
            <a:off x="11277600" y="7096125"/>
            <a:ext cx="22098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 smtClean="0">
                <a:solidFill>
                  <a:srgbClr val="363434"/>
                </a:solidFill>
                <a:latin typeface="DM Serif Display Bold"/>
              </a:rPr>
              <a:t>Open path</a:t>
            </a:r>
            <a:endParaRPr lang="en-US" sz="3200" b="1" dirty="0"/>
          </a:p>
        </p:txBody>
      </p:sp>
      <p:sp>
        <p:nvSpPr>
          <p:cNvPr id="29" name="28 Rectángulo redondeado"/>
          <p:cNvSpPr/>
          <p:nvPr/>
        </p:nvSpPr>
        <p:spPr>
          <a:xfrm>
            <a:off x="15087600" y="7019925"/>
            <a:ext cx="2743200" cy="7620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0" name="29 Rectángulo"/>
          <p:cNvSpPr/>
          <p:nvPr/>
        </p:nvSpPr>
        <p:spPr>
          <a:xfrm>
            <a:off x="15163800" y="7096126"/>
            <a:ext cx="256622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 smtClean="0">
                <a:solidFill>
                  <a:srgbClr val="363434"/>
                </a:solidFill>
                <a:latin typeface="DM Serif Display Bold"/>
              </a:rPr>
              <a:t>Closed path</a:t>
            </a:r>
            <a:endParaRPr lang="en-US" sz="32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AA9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367875" y="0"/>
            <a:ext cx="11552250" cy="10287000"/>
            <a:chOff x="0" y="0"/>
            <a:chExt cx="1050060" cy="93505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50060" cy="935053"/>
            </a:xfrm>
            <a:custGeom>
              <a:avLst/>
              <a:gdLst/>
              <a:ahLst/>
              <a:cxnLst/>
              <a:rect l="l" t="t" r="r" b="b"/>
              <a:pathLst>
                <a:path w="1050060" h="935053">
                  <a:moveTo>
                    <a:pt x="0" y="0"/>
                  </a:moveTo>
                  <a:lnTo>
                    <a:pt x="1050060" y="0"/>
                  </a:lnTo>
                  <a:lnTo>
                    <a:pt x="1050060" y="935053"/>
                  </a:lnTo>
                  <a:lnTo>
                    <a:pt x="0" y="935053"/>
                  </a:lnTo>
                  <a:close/>
                </a:path>
              </a:pathLst>
            </a:custGeom>
            <a:solidFill>
              <a:srgbClr val="F3F3F3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9525"/>
              <a:ext cx="1050060" cy="9445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52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4761361" y="266700"/>
            <a:ext cx="8765279" cy="1642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439"/>
              </a:lnSpc>
            </a:pPr>
            <a:r>
              <a:rPr lang="en-US" sz="9600" dirty="0">
                <a:solidFill>
                  <a:srgbClr val="363434"/>
                </a:solidFill>
                <a:latin typeface="DM Serif Display"/>
              </a:rPr>
              <a:t>Introduction</a:t>
            </a:r>
          </a:p>
        </p:txBody>
      </p:sp>
      <p:sp>
        <p:nvSpPr>
          <p:cNvPr id="12" name="11 Recortar rectángulo de esquina diagonal"/>
          <p:cNvSpPr/>
          <p:nvPr/>
        </p:nvSpPr>
        <p:spPr>
          <a:xfrm>
            <a:off x="3962400" y="1866900"/>
            <a:ext cx="10210800" cy="1600200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DM Serif Display" charset="0"/>
              </a:rPr>
              <a:t>Framework to provide solutions to differential equation in the field of bioengineering.</a:t>
            </a:r>
            <a:endParaRPr lang="en-US" sz="3600" dirty="0">
              <a:solidFill>
                <a:schemeClr val="tx1">
                  <a:lumMod val="95000"/>
                  <a:lumOff val="5000"/>
                </a:schemeClr>
              </a:solidFill>
              <a:latin typeface="DM Serif Display" charset="0"/>
            </a:endParaRPr>
          </a:p>
        </p:txBody>
      </p:sp>
      <p:sp>
        <p:nvSpPr>
          <p:cNvPr id="13" name="TextBox 2"/>
          <p:cNvSpPr txBox="1"/>
          <p:nvPr/>
        </p:nvSpPr>
        <p:spPr>
          <a:xfrm>
            <a:off x="3886200" y="3619500"/>
            <a:ext cx="7384721" cy="9136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840"/>
              </a:lnSpc>
            </a:pPr>
            <a:r>
              <a:rPr lang="en-US" sz="5600" dirty="0" smtClean="0">
                <a:solidFill>
                  <a:srgbClr val="363434"/>
                </a:solidFill>
                <a:latin typeface="DM Serif Display Bold"/>
              </a:rPr>
              <a:t>Spline:</a:t>
            </a:r>
            <a:endParaRPr lang="en-US" sz="5600" dirty="0">
              <a:solidFill>
                <a:srgbClr val="363434"/>
              </a:solidFill>
              <a:latin typeface="DM Serif Display Bold"/>
            </a:endParaRPr>
          </a:p>
        </p:txBody>
      </p:sp>
      <p:sp>
        <p:nvSpPr>
          <p:cNvPr id="17410" name="AutoShape 2" descr="File:Spline interpolation.svg - Wikimedia Common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412" name="AutoShape 4" descr="File:Spline interpolation.svg - Wikimedia Common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7414" name="Picture 6" descr="File:Spline interpolation.sv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76800" y="4305300"/>
            <a:ext cx="8386395" cy="2771776"/>
          </a:xfrm>
          <a:prstGeom prst="rect">
            <a:avLst/>
          </a:prstGeom>
          <a:noFill/>
        </p:spPr>
      </p:pic>
      <p:sp>
        <p:nvSpPr>
          <p:cNvPr id="17" name="16 Recortar rectángulo de esquina diagonal"/>
          <p:cNvSpPr/>
          <p:nvPr/>
        </p:nvSpPr>
        <p:spPr>
          <a:xfrm>
            <a:off x="3962400" y="7962900"/>
            <a:ext cx="4572000" cy="1905000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DM Serif Display" charset="0"/>
              </a:rPr>
              <a:t>Estimate human motion in rehabilitation.</a:t>
            </a:r>
            <a:endParaRPr lang="en-US" sz="3600" dirty="0">
              <a:solidFill>
                <a:schemeClr val="tx1">
                  <a:lumMod val="95000"/>
                  <a:lumOff val="5000"/>
                </a:schemeClr>
              </a:solidFill>
              <a:latin typeface="DM Serif Display" charset="0"/>
            </a:endParaRPr>
          </a:p>
        </p:txBody>
      </p:sp>
      <p:sp>
        <p:nvSpPr>
          <p:cNvPr id="18" name="TextBox 2"/>
          <p:cNvSpPr txBox="1"/>
          <p:nvPr/>
        </p:nvSpPr>
        <p:spPr>
          <a:xfrm>
            <a:off x="3810000" y="6896100"/>
            <a:ext cx="9906000" cy="10002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840"/>
              </a:lnSpc>
            </a:pPr>
            <a:r>
              <a:rPr lang="en-US" sz="5600" dirty="0" smtClean="0">
                <a:solidFill>
                  <a:srgbClr val="363434"/>
                </a:solidFill>
                <a:latin typeface="DM Serif Display Bold"/>
              </a:rPr>
              <a:t>Bioengineering applications:</a:t>
            </a:r>
            <a:endParaRPr lang="en-US" sz="5600" dirty="0">
              <a:solidFill>
                <a:srgbClr val="363434"/>
              </a:solidFill>
              <a:latin typeface="DM Serif Display Bold"/>
            </a:endParaRPr>
          </a:p>
        </p:txBody>
      </p:sp>
      <p:sp>
        <p:nvSpPr>
          <p:cNvPr id="19" name="18 Recortar rectángulo de esquina diagonal"/>
          <p:cNvSpPr/>
          <p:nvPr/>
        </p:nvSpPr>
        <p:spPr>
          <a:xfrm>
            <a:off x="9982200" y="8039100"/>
            <a:ext cx="4114800" cy="1905000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DM Serif Display" charset="0"/>
              </a:rPr>
              <a:t>Represent pre-operative models as splines.</a:t>
            </a:r>
            <a:endParaRPr lang="en-US" sz="3600" dirty="0">
              <a:solidFill>
                <a:schemeClr val="tx1">
                  <a:lumMod val="95000"/>
                  <a:lumOff val="5000"/>
                </a:schemeClr>
              </a:solidFill>
              <a:latin typeface="DM Serif Display" charset="0"/>
            </a:endParaRPr>
          </a:p>
        </p:txBody>
      </p:sp>
      <p:sp>
        <p:nvSpPr>
          <p:cNvPr id="15" name="14 Elipse"/>
          <p:cNvSpPr/>
          <p:nvPr/>
        </p:nvSpPr>
        <p:spPr>
          <a:xfrm>
            <a:off x="17221200" y="9867900"/>
            <a:ext cx="1066800" cy="4191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02/16</a:t>
            </a:r>
            <a:endParaRPr 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3144254"/>
            <a:chOff x="0" y="0"/>
            <a:chExt cx="4816593" cy="82811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828116"/>
            </a:xfrm>
            <a:custGeom>
              <a:avLst/>
              <a:gdLst/>
              <a:ahLst/>
              <a:cxnLst/>
              <a:rect l="l" t="t" r="r" b="b"/>
              <a:pathLst>
                <a:path w="4816592" h="828116">
                  <a:moveTo>
                    <a:pt x="0" y="0"/>
                  </a:moveTo>
                  <a:lnTo>
                    <a:pt x="4816592" y="0"/>
                  </a:lnTo>
                  <a:lnTo>
                    <a:pt x="4816592" y="828116"/>
                  </a:lnTo>
                  <a:lnTo>
                    <a:pt x="0" y="828116"/>
                  </a:lnTo>
                  <a:close/>
                </a:path>
              </a:pathLst>
            </a:custGeom>
            <a:solidFill>
              <a:srgbClr val="A6AA98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8662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2658899" y="3595163"/>
            <a:ext cx="6213332" cy="1216023"/>
            <a:chOff x="0" y="0"/>
            <a:chExt cx="8284443" cy="1621365"/>
          </a:xfrm>
        </p:grpSpPr>
        <p:sp>
          <p:nvSpPr>
            <p:cNvPr id="6" name="TextBox 6"/>
            <p:cNvSpPr txBox="1"/>
            <p:nvPr/>
          </p:nvSpPr>
          <p:spPr>
            <a:xfrm>
              <a:off x="0" y="-390525"/>
              <a:ext cx="889008" cy="20118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3600"/>
                </a:lnSpc>
              </a:pPr>
              <a:r>
                <a:rPr lang="en-US" sz="8000">
                  <a:solidFill>
                    <a:srgbClr val="363434"/>
                  </a:solidFill>
                  <a:latin typeface="DM Serif Display Bold"/>
                </a:rPr>
                <a:t>1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1410332" y="58419"/>
              <a:ext cx="6874111" cy="14473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480"/>
                </a:lnSpc>
                <a:spcBef>
                  <a:spcPct val="0"/>
                </a:spcBef>
              </a:pPr>
              <a:r>
                <a:rPr lang="en-US" sz="3200" dirty="0">
                  <a:solidFill>
                    <a:srgbClr val="363434"/>
                  </a:solidFill>
                  <a:latin typeface="DM Serif Display Bold"/>
                </a:rPr>
                <a:t>The methodology is scalable in term of </a:t>
              </a:r>
              <a:r>
                <a:rPr lang="en-US" sz="3200" dirty="0" err="1">
                  <a:solidFill>
                    <a:srgbClr val="363434"/>
                  </a:solidFill>
                  <a:latin typeface="DM Serif Display Bold"/>
                </a:rPr>
                <a:t>variate</a:t>
              </a:r>
              <a:r>
                <a:rPr lang="en-US" sz="3200" dirty="0">
                  <a:solidFill>
                    <a:srgbClr val="363434"/>
                  </a:solidFill>
                  <a:latin typeface="DM Serif Display Bold"/>
                </a:rPr>
                <a:t> nature.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415769" y="3595163"/>
            <a:ext cx="6213332" cy="1216023"/>
            <a:chOff x="0" y="0"/>
            <a:chExt cx="8284443" cy="1621365"/>
          </a:xfrm>
        </p:grpSpPr>
        <p:sp>
          <p:nvSpPr>
            <p:cNvPr id="9" name="TextBox 9"/>
            <p:cNvSpPr txBox="1"/>
            <p:nvPr/>
          </p:nvSpPr>
          <p:spPr>
            <a:xfrm>
              <a:off x="0" y="-390525"/>
              <a:ext cx="889008" cy="20118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3600"/>
                </a:lnSpc>
              </a:pPr>
              <a:r>
                <a:rPr lang="en-US" sz="8000">
                  <a:solidFill>
                    <a:srgbClr val="363434"/>
                  </a:solidFill>
                  <a:latin typeface="DM Serif Display Bold"/>
                </a:rPr>
                <a:t>2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1410332" y="58419"/>
              <a:ext cx="6874111" cy="14473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48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363434"/>
                  </a:solidFill>
                  <a:latin typeface="DM Serif Display Bold"/>
                </a:rPr>
                <a:t>The methodology is scalable to systems of equations.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2658899" y="5475813"/>
            <a:ext cx="6213332" cy="1216023"/>
            <a:chOff x="0" y="0"/>
            <a:chExt cx="8284443" cy="1621365"/>
          </a:xfrm>
        </p:grpSpPr>
        <p:sp>
          <p:nvSpPr>
            <p:cNvPr id="12" name="TextBox 12"/>
            <p:cNvSpPr txBox="1"/>
            <p:nvPr/>
          </p:nvSpPr>
          <p:spPr>
            <a:xfrm>
              <a:off x="0" y="-390525"/>
              <a:ext cx="889008" cy="20118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3600"/>
                </a:lnSpc>
              </a:pPr>
              <a:r>
                <a:rPr lang="en-US" sz="8000">
                  <a:solidFill>
                    <a:srgbClr val="363434"/>
                  </a:solidFill>
                  <a:latin typeface="DM Serif Display Bold"/>
                </a:rPr>
                <a:t>3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410332" y="58419"/>
              <a:ext cx="6874111" cy="14473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48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363434"/>
                  </a:solidFill>
                  <a:latin typeface="DM Serif Display Bold"/>
                </a:rPr>
                <a:t>The methodology is scalable to non-linear equations.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9415769" y="5475813"/>
            <a:ext cx="6213332" cy="1216023"/>
            <a:chOff x="0" y="0"/>
            <a:chExt cx="8284443" cy="1621365"/>
          </a:xfrm>
        </p:grpSpPr>
        <p:sp>
          <p:nvSpPr>
            <p:cNvPr id="15" name="TextBox 15"/>
            <p:cNvSpPr txBox="1"/>
            <p:nvPr/>
          </p:nvSpPr>
          <p:spPr>
            <a:xfrm>
              <a:off x="0" y="-390525"/>
              <a:ext cx="889008" cy="20118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3600"/>
                </a:lnSpc>
              </a:pPr>
              <a:r>
                <a:rPr lang="en-US" sz="8000">
                  <a:solidFill>
                    <a:srgbClr val="363434"/>
                  </a:solidFill>
                  <a:latin typeface="DM Serif Display Bold"/>
                </a:rPr>
                <a:t>4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410332" y="58419"/>
              <a:ext cx="6874111" cy="14473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48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363434"/>
                  </a:solidFill>
                  <a:latin typeface="DM Serif Display Bold"/>
                </a:rPr>
                <a:t>To determine good choice in the process decisions.</a:t>
              </a:r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1040887" y="847725"/>
            <a:ext cx="16218413" cy="1642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439"/>
              </a:lnSpc>
            </a:pPr>
            <a:r>
              <a:rPr lang="en-US" sz="9600" dirty="0">
                <a:solidFill>
                  <a:srgbClr val="363434"/>
                </a:solidFill>
                <a:latin typeface="DM Serif Display"/>
              </a:rPr>
              <a:t>Objectives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2664992" y="7139512"/>
            <a:ext cx="6213332" cy="1216023"/>
            <a:chOff x="0" y="0"/>
            <a:chExt cx="8284443" cy="1621365"/>
          </a:xfrm>
        </p:grpSpPr>
        <p:sp>
          <p:nvSpPr>
            <p:cNvPr id="19" name="TextBox 19"/>
            <p:cNvSpPr txBox="1"/>
            <p:nvPr/>
          </p:nvSpPr>
          <p:spPr>
            <a:xfrm>
              <a:off x="0" y="-390525"/>
              <a:ext cx="889008" cy="20118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3600"/>
                </a:lnSpc>
              </a:pPr>
              <a:r>
                <a:rPr lang="en-US" sz="8000">
                  <a:solidFill>
                    <a:srgbClr val="363434"/>
                  </a:solidFill>
                  <a:latin typeface="DM Serif Display Bold"/>
                </a:rPr>
                <a:t>5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1410332" y="58419"/>
              <a:ext cx="6874111" cy="14473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480"/>
                </a:lnSpc>
                <a:spcBef>
                  <a:spcPct val="0"/>
                </a:spcBef>
              </a:pPr>
              <a:r>
                <a:rPr lang="en-US" sz="3200" dirty="0">
                  <a:solidFill>
                    <a:srgbClr val="363434"/>
                  </a:solidFill>
                  <a:latin typeface="DM Serif Display Bold"/>
                </a:rPr>
                <a:t>To estimate tumour cells proliferation.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9421862" y="6846618"/>
            <a:ext cx="6213332" cy="1508917"/>
            <a:chOff x="0" y="-390525"/>
            <a:chExt cx="8284443" cy="2011890"/>
          </a:xfrm>
        </p:grpSpPr>
        <p:sp>
          <p:nvSpPr>
            <p:cNvPr id="22" name="TextBox 22"/>
            <p:cNvSpPr txBox="1"/>
            <p:nvPr/>
          </p:nvSpPr>
          <p:spPr>
            <a:xfrm>
              <a:off x="0" y="-390525"/>
              <a:ext cx="889008" cy="20118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3600"/>
                </a:lnSpc>
              </a:pPr>
              <a:r>
                <a:rPr lang="en-US" sz="8000">
                  <a:solidFill>
                    <a:srgbClr val="363434"/>
                  </a:solidFill>
                  <a:latin typeface="DM Serif Display Bold"/>
                </a:rPr>
                <a:t>6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1410332" y="58419"/>
              <a:ext cx="6874111" cy="14710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480"/>
                </a:lnSpc>
                <a:spcBef>
                  <a:spcPct val="0"/>
                </a:spcBef>
              </a:pPr>
              <a:r>
                <a:rPr lang="en-US" sz="3200" dirty="0">
                  <a:solidFill>
                    <a:srgbClr val="363434"/>
                  </a:solidFill>
                  <a:latin typeface="DM Serif Display Bold"/>
                </a:rPr>
                <a:t>To estimate orientation and </a:t>
              </a:r>
              <a:r>
                <a:rPr lang="en-US" sz="3200" dirty="0" smtClean="0">
                  <a:solidFill>
                    <a:srgbClr val="363434"/>
                  </a:solidFill>
                  <a:latin typeface="DM Serif Display Bold"/>
                </a:rPr>
                <a:t>human </a:t>
              </a:r>
              <a:r>
                <a:rPr lang="en-US" sz="3200" dirty="0">
                  <a:solidFill>
                    <a:srgbClr val="363434"/>
                  </a:solidFill>
                  <a:latin typeface="DM Serif Display Bold"/>
                </a:rPr>
                <a:t>motion from IMUs. 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2664992" y="9020162"/>
            <a:ext cx="6213332" cy="1216023"/>
            <a:chOff x="0" y="0"/>
            <a:chExt cx="8284443" cy="1621365"/>
          </a:xfrm>
        </p:grpSpPr>
        <p:sp>
          <p:nvSpPr>
            <p:cNvPr id="25" name="TextBox 25"/>
            <p:cNvSpPr txBox="1"/>
            <p:nvPr/>
          </p:nvSpPr>
          <p:spPr>
            <a:xfrm>
              <a:off x="0" y="-390525"/>
              <a:ext cx="889008" cy="20118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3600"/>
                </a:lnSpc>
              </a:pPr>
              <a:r>
                <a:rPr lang="en-US" sz="8000">
                  <a:solidFill>
                    <a:srgbClr val="363434"/>
                  </a:solidFill>
                  <a:latin typeface="DM Serif Display Bold"/>
                </a:rPr>
                <a:t>7</a:t>
              </a: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1410332" y="58419"/>
              <a:ext cx="6874111" cy="14473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480"/>
                </a:lnSpc>
                <a:spcBef>
                  <a:spcPct val="0"/>
                </a:spcBef>
              </a:pPr>
              <a:r>
                <a:rPr lang="en-US" sz="3200" dirty="0">
                  <a:solidFill>
                    <a:srgbClr val="363434"/>
                  </a:solidFill>
                  <a:latin typeface="DM Serif Display Bold"/>
                </a:rPr>
                <a:t>To represent a preoperative model as a spline.</a:t>
              </a:r>
            </a:p>
          </p:txBody>
        </p:sp>
      </p:grpSp>
      <p:sp>
        <p:nvSpPr>
          <p:cNvPr id="28" name="27 Elipse"/>
          <p:cNvSpPr/>
          <p:nvPr/>
        </p:nvSpPr>
        <p:spPr>
          <a:xfrm>
            <a:off x="17221200" y="9867900"/>
            <a:ext cx="1066800" cy="4191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03/16</a:t>
            </a:r>
            <a:endParaRPr lang="en-US" b="1" dirty="0"/>
          </a:p>
        </p:txBody>
      </p:sp>
      <p:pic>
        <p:nvPicPr>
          <p:cNvPr id="14338" name="Picture 2" descr="https://o.remove.bg/downloads/c816c7e6-e353-440e-b45c-65d72ee73139/image-removebg-preview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3619500"/>
            <a:ext cx="2262712" cy="1085851"/>
          </a:xfrm>
          <a:prstGeom prst="rect">
            <a:avLst/>
          </a:prstGeom>
          <a:noFill/>
        </p:spPr>
      </p:pic>
      <p:pic>
        <p:nvPicPr>
          <p:cNvPr id="14340" name="Picture 4" descr="https://o.remove.bg/downloads/3b323818-6e11-42ac-bab7-60b5dc0af7f9/image-removebg-preview.png"/>
          <p:cNvPicPr>
            <a:picLocks noChangeAspect="1" noChangeArrowheads="1"/>
          </p:cNvPicPr>
          <p:nvPr/>
        </p:nvPicPr>
        <p:blipFill>
          <a:blip r:embed="rId3" cstate="print"/>
          <a:srcRect l="49808" t="9405" r="2155" b="19167"/>
          <a:stretch>
            <a:fillRect/>
          </a:stretch>
        </p:blipFill>
        <p:spPr bwMode="auto">
          <a:xfrm>
            <a:off x="685800" y="6896100"/>
            <a:ext cx="1664208" cy="1600200"/>
          </a:xfrm>
          <a:prstGeom prst="rect">
            <a:avLst/>
          </a:prstGeom>
          <a:noFill/>
        </p:spPr>
      </p:pic>
      <p:pic>
        <p:nvPicPr>
          <p:cNvPr id="14342" name="Picture 6" descr="https://o.remove.bg/downloads/6d5d6b47-2e91-4a93-bb6d-fd1e5ff31bb1/image-removebg-preview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7200" y="8953757"/>
            <a:ext cx="2367839" cy="1333243"/>
          </a:xfrm>
          <a:prstGeom prst="rect">
            <a:avLst/>
          </a:prstGeom>
          <a:noFill/>
        </p:spPr>
      </p:pic>
      <p:pic>
        <p:nvPicPr>
          <p:cNvPr id="31" name="30 Imagen" descr="Leg_exercises-modified.png"/>
          <p:cNvPicPr>
            <a:picLocks noChangeAspect="1"/>
          </p:cNvPicPr>
          <p:nvPr/>
        </p:nvPicPr>
        <p:blipFill>
          <a:blip r:embed="rId5" cstate="print"/>
          <a:srcRect l="3988" t="10610" r="68096" b="12997"/>
          <a:stretch>
            <a:fillRect/>
          </a:stretch>
        </p:blipFill>
        <p:spPr>
          <a:xfrm>
            <a:off x="16002000" y="7048500"/>
            <a:ext cx="1524000" cy="1567543"/>
          </a:xfrm>
          <a:prstGeom prst="ellipse">
            <a:avLst/>
          </a:prstGeom>
        </p:spPr>
      </p:pic>
      <p:pic>
        <p:nvPicPr>
          <p:cNvPr id="14344" name="Picture 8" descr="https://o.remove.bg/downloads/485dc7b1-54e7-4053-8257-ab701a95d26e/image-removebg-preview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5849600" y="3619500"/>
            <a:ext cx="2038350" cy="1349017"/>
          </a:xfrm>
          <a:prstGeom prst="rect">
            <a:avLst/>
          </a:prstGeom>
          <a:noFill/>
        </p:spPr>
      </p:pic>
      <p:pic>
        <p:nvPicPr>
          <p:cNvPr id="14348" name="Picture 12" descr="https://o.remove.bg/downloads/0fdff189-8625-4540-80f0-e96247a3cd74/image-removebg-preview.png"/>
          <p:cNvPicPr>
            <a:picLocks noChangeAspect="1" noChangeArrowheads="1"/>
          </p:cNvPicPr>
          <p:nvPr/>
        </p:nvPicPr>
        <p:blipFill>
          <a:blip r:embed="rId7" cstate="print"/>
          <a:srcRect l="54054" t="8309"/>
          <a:stretch>
            <a:fillRect/>
          </a:stretch>
        </p:blipFill>
        <p:spPr bwMode="auto">
          <a:xfrm>
            <a:off x="609600" y="5219700"/>
            <a:ext cx="1645945" cy="1495874"/>
          </a:xfrm>
          <a:prstGeom prst="rect">
            <a:avLst/>
          </a:prstGeom>
          <a:noFill/>
        </p:spPr>
      </p:pic>
      <p:pic>
        <p:nvPicPr>
          <p:cNvPr id="14350" name="Picture 14" descr="https://o.remove.bg/downloads/2aa75004-65c4-4d05-8667-455efea63945/image-removebg-preview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5697200" y="4914900"/>
            <a:ext cx="2171700" cy="21717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5"/>
          <p:cNvGrpSpPr/>
          <p:nvPr/>
        </p:nvGrpSpPr>
        <p:grpSpPr>
          <a:xfrm>
            <a:off x="8001000" y="3924300"/>
            <a:ext cx="10287000" cy="6362700"/>
            <a:chOff x="0" y="0"/>
            <a:chExt cx="828425" cy="374116"/>
          </a:xfrm>
        </p:grpSpPr>
        <p:sp>
          <p:nvSpPr>
            <p:cNvPr id="18" name="Freeform 6"/>
            <p:cNvSpPr/>
            <p:nvPr/>
          </p:nvSpPr>
          <p:spPr>
            <a:xfrm>
              <a:off x="0" y="0"/>
              <a:ext cx="828425" cy="374116"/>
            </a:xfrm>
            <a:custGeom>
              <a:avLst/>
              <a:gdLst/>
              <a:ahLst/>
              <a:cxnLst/>
              <a:rect l="l" t="t" r="r" b="b"/>
              <a:pathLst>
                <a:path w="828425" h="374116">
                  <a:moveTo>
                    <a:pt x="124215" y="0"/>
                  </a:moveTo>
                  <a:lnTo>
                    <a:pt x="704211" y="0"/>
                  </a:lnTo>
                  <a:cubicBezTo>
                    <a:pt x="737155" y="0"/>
                    <a:pt x="768749" y="13087"/>
                    <a:pt x="792044" y="36382"/>
                  </a:cubicBezTo>
                  <a:cubicBezTo>
                    <a:pt x="815339" y="59676"/>
                    <a:pt x="828425" y="91271"/>
                    <a:pt x="828425" y="124215"/>
                  </a:cubicBezTo>
                  <a:lnTo>
                    <a:pt x="828425" y="249902"/>
                  </a:lnTo>
                  <a:cubicBezTo>
                    <a:pt x="828425" y="282845"/>
                    <a:pt x="815339" y="314440"/>
                    <a:pt x="792044" y="337734"/>
                  </a:cubicBezTo>
                  <a:cubicBezTo>
                    <a:pt x="768749" y="361029"/>
                    <a:pt x="737155" y="374116"/>
                    <a:pt x="704211" y="374116"/>
                  </a:cubicBezTo>
                  <a:lnTo>
                    <a:pt x="124215" y="374116"/>
                  </a:lnTo>
                  <a:cubicBezTo>
                    <a:pt x="91271" y="374116"/>
                    <a:pt x="59676" y="361029"/>
                    <a:pt x="36382" y="337734"/>
                  </a:cubicBezTo>
                  <a:cubicBezTo>
                    <a:pt x="13087" y="314440"/>
                    <a:pt x="0" y="282845"/>
                    <a:pt x="0" y="249902"/>
                  </a:cubicBezTo>
                  <a:lnTo>
                    <a:pt x="0" y="124215"/>
                  </a:lnTo>
                  <a:cubicBezTo>
                    <a:pt x="0" y="91271"/>
                    <a:pt x="13087" y="59676"/>
                    <a:pt x="36382" y="36382"/>
                  </a:cubicBezTo>
                  <a:cubicBezTo>
                    <a:pt x="59676" y="13087"/>
                    <a:pt x="91271" y="0"/>
                    <a:pt x="12421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9" name="TextBox 7"/>
            <p:cNvSpPr txBox="1"/>
            <p:nvPr/>
          </p:nvSpPr>
          <p:spPr>
            <a:xfrm>
              <a:off x="0" y="-19050"/>
              <a:ext cx="828425" cy="3931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52"/>
                </a:lnSpc>
              </a:pPr>
              <a:endParaRPr/>
            </a:p>
          </p:txBody>
        </p:sp>
      </p:grpSp>
      <p:sp>
        <p:nvSpPr>
          <p:cNvPr id="2" name="TextBox 2"/>
          <p:cNvSpPr txBox="1"/>
          <p:nvPr/>
        </p:nvSpPr>
        <p:spPr>
          <a:xfrm>
            <a:off x="990600" y="3162300"/>
            <a:ext cx="7384721" cy="953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840"/>
              </a:lnSpc>
            </a:pPr>
            <a:r>
              <a:rPr lang="en-US" sz="5600" dirty="0">
                <a:solidFill>
                  <a:srgbClr val="363434"/>
                </a:solidFill>
                <a:latin typeface="DM Serif Display Bold"/>
              </a:rPr>
              <a:t>Smoothness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914400" y="6819900"/>
            <a:ext cx="7384721" cy="953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840"/>
              </a:lnSpc>
            </a:pPr>
            <a:r>
              <a:rPr lang="en-US" sz="5600" dirty="0">
                <a:solidFill>
                  <a:srgbClr val="363434"/>
                </a:solidFill>
                <a:latin typeface="DM Serif Display Bold"/>
              </a:rPr>
              <a:t>Tensor product splines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0" y="0"/>
            <a:ext cx="18288000" cy="3144254"/>
            <a:chOff x="0" y="0"/>
            <a:chExt cx="4816593" cy="82811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816592" cy="828116"/>
            </a:xfrm>
            <a:custGeom>
              <a:avLst/>
              <a:gdLst/>
              <a:ahLst/>
              <a:cxnLst/>
              <a:rect l="l" t="t" r="r" b="b"/>
              <a:pathLst>
                <a:path w="4816592" h="828116">
                  <a:moveTo>
                    <a:pt x="0" y="0"/>
                  </a:moveTo>
                  <a:lnTo>
                    <a:pt x="4816592" y="0"/>
                  </a:lnTo>
                  <a:lnTo>
                    <a:pt x="4816592" y="828116"/>
                  </a:lnTo>
                  <a:lnTo>
                    <a:pt x="0" y="828116"/>
                  </a:lnTo>
                  <a:close/>
                </a:path>
              </a:pathLst>
            </a:custGeom>
            <a:solidFill>
              <a:srgbClr val="A6AA98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4816593" cy="8662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040887" y="866775"/>
            <a:ext cx="16218413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200"/>
              </a:lnSpc>
            </a:pPr>
            <a:r>
              <a:rPr lang="en-US" sz="8000" dirty="0">
                <a:solidFill>
                  <a:srgbClr val="363434"/>
                </a:solidFill>
                <a:latin typeface="DM Serif Display"/>
              </a:rPr>
              <a:t>About splines</a:t>
            </a:r>
          </a:p>
        </p:txBody>
      </p:sp>
      <p:pic>
        <p:nvPicPr>
          <p:cNvPr id="12290" name="Picture 2" descr="https://o.remove.bg/downloads/d29d0aa7-5d84-4c58-a5bf-f05cc6808f05/image-removebg-preview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38200" y="4000500"/>
            <a:ext cx="6572250" cy="2238376"/>
          </a:xfrm>
          <a:prstGeom prst="rect">
            <a:avLst/>
          </a:prstGeom>
          <a:noFill/>
        </p:spPr>
      </p:pic>
      <p:pic>
        <p:nvPicPr>
          <p:cNvPr id="12292" name="Picture 4" descr="https://o.remove.bg/downloads/005df0d3-eb91-4a0b-a5d4-724feba64211/image-removebg-preview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43200" y="6210300"/>
            <a:ext cx="2228850" cy="1009650"/>
          </a:xfrm>
          <a:prstGeom prst="rect">
            <a:avLst/>
          </a:prstGeom>
          <a:noFill/>
        </p:spPr>
      </p:pic>
      <p:pic>
        <p:nvPicPr>
          <p:cNvPr id="12294" name="Picture 6" descr="https://o.remove.bg/downloads/f87d3c28-31a5-4b87-978a-a4d0022a8657/image-removebg-preview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981200" y="7658100"/>
            <a:ext cx="4362450" cy="1152526"/>
          </a:xfrm>
          <a:prstGeom prst="rect">
            <a:avLst/>
          </a:prstGeom>
          <a:noFill/>
        </p:spPr>
      </p:pic>
      <p:pic>
        <p:nvPicPr>
          <p:cNvPr id="12296" name="Picture 8" descr="https://o.remove.bg/downloads/45c16400-7f21-49e7-be42-50fb6f7c8fb5/image-removebg-preview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828800" y="8499666"/>
            <a:ext cx="2590800" cy="1072960"/>
          </a:xfrm>
          <a:prstGeom prst="rect">
            <a:avLst/>
          </a:prstGeom>
          <a:noFill/>
        </p:spPr>
      </p:pic>
      <p:pic>
        <p:nvPicPr>
          <p:cNvPr id="12300" name="Picture 12" descr="https://o.remove.bg/downloads/94d91cd8-d68a-4c1d-9369-64ca1d474f7f/image-removebg-preview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267200" y="8801100"/>
            <a:ext cx="2377870" cy="676275"/>
          </a:xfrm>
          <a:prstGeom prst="rect">
            <a:avLst/>
          </a:prstGeom>
          <a:noFill/>
        </p:spPr>
      </p:pic>
      <p:sp>
        <p:nvSpPr>
          <p:cNvPr id="21" name="TextBox 7"/>
          <p:cNvSpPr txBox="1"/>
          <p:nvPr/>
        </p:nvSpPr>
        <p:spPr>
          <a:xfrm>
            <a:off x="8763000" y="3162300"/>
            <a:ext cx="9067800" cy="5770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4480"/>
              </a:lnSpc>
              <a:spcBef>
                <a:spcPct val="0"/>
              </a:spcBef>
            </a:pPr>
            <a:r>
              <a:rPr lang="en-US" sz="3200" dirty="0" smtClean="0">
                <a:solidFill>
                  <a:srgbClr val="363434"/>
                </a:solidFill>
                <a:latin typeface="DM Serif Display Bold"/>
              </a:rPr>
              <a:t>Knots: (k1, k1, k1, k1, k2, k3, k4, k5, k5, k5, k5)</a:t>
            </a:r>
            <a:endParaRPr lang="en-US" sz="3200" dirty="0">
              <a:solidFill>
                <a:srgbClr val="363434"/>
              </a:solidFill>
              <a:latin typeface="DM Serif Display Bold"/>
            </a:endParaRPr>
          </a:p>
        </p:txBody>
      </p:sp>
      <p:pic>
        <p:nvPicPr>
          <p:cNvPr id="25" name="24 Imagen" descr="cosk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476673" y="4762500"/>
            <a:ext cx="9811327" cy="4675822"/>
          </a:xfrm>
          <a:prstGeom prst="rect">
            <a:avLst/>
          </a:prstGeom>
        </p:spPr>
      </p:pic>
      <p:sp>
        <p:nvSpPr>
          <p:cNvPr id="20" name="19 Elipse"/>
          <p:cNvSpPr/>
          <p:nvPr/>
        </p:nvSpPr>
        <p:spPr>
          <a:xfrm>
            <a:off x="17221200" y="9867900"/>
            <a:ext cx="1066800" cy="4191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04/16</a:t>
            </a:r>
            <a:endParaRPr lang="en-US" b="1" dirty="0"/>
          </a:p>
        </p:txBody>
      </p:sp>
      <p:sp>
        <p:nvSpPr>
          <p:cNvPr id="22" name="21 Flecha abajo"/>
          <p:cNvSpPr/>
          <p:nvPr/>
        </p:nvSpPr>
        <p:spPr>
          <a:xfrm>
            <a:off x="11277600" y="4457700"/>
            <a:ext cx="381000" cy="457200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22 Flecha abajo"/>
          <p:cNvSpPr/>
          <p:nvPr/>
        </p:nvSpPr>
        <p:spPr>
          <a:xfrm>
            <a:off x="12115800" y="4457700"/>
            <a:ext cx="381000" cy="457200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23 Flecha abajo"/>
          <p:cNvSpPr/>
          <p:nvPr/>
        </p:nvSpPr>
        <p:spPr>
          <a:xfrm>
            <a:off x="12954000" y="4457700"/>
            <a:ext cx="381000" cy="457200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25 Flecha abajo"/>
          <p:cNvSpPr/>
          <p:nvPr/>
        </p:nvSpPr>
        <p:spPr>
          <a:xfrm>
            <a:off x="13792200" y="4457700"/>
            <a:ext cx="381000" cy="457200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26 Flecha abajo"/>
          <p:cNvSpPr/>
          <p:nvPr/>
        </p:nvSpPr>
        <p:spPr>
          <a:xfrm>
            <a:off x="14630400" y="4457700"/>
            <a:ext cx="381000" cy="457200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81000" y="2400300"/>
            <a:ext cx="7384721" cy="953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840"/>
              </a:lnSpc>
            </a:pPr>
            <a:r>
              <a:rPr lang="en-US" sz="5600" dirty="0">
                <a:solidFill>
                  <a:srgbClr val="363434"/>
                </a:solidFill>
                <a:latin typeface="DM Serif Display Bold"/>
              </a:rPr>
              <a:t>Spline design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28600" y="3314700"/>
            <a:ext cx="7633867" cy="23083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9" lvl="1" indent="-302260">
              <a:lnSpc>
                <a:spcPts val="4479"/>
              </a:lnSpc>
              <a:buFont typeface="Arial"/>
              <a:buChar char="•"/>
            </a:pPr>
            <a:r>
              <a:rPr lang="en-US" sz="2799" dirty="0" smtClean="0">
                <a:solidFill>
                  <a:srgbClr val="363434"/>
                </a:solidFill>
                <a:latin typeface="Glacial Indifference"/>
              </a:rPr>
              <a:t>Order</a:t>
            </a:r>
            <a:endParaRPr lang="en-US" sz="2799" dirty="0" smtClean="0">
              <a:solidFill>
                <a:srgbClr val="363434"/>
              </a:solidFill>
              <a:latin typeface="Glacial Indifference"/>
            </a:endParaRPr>
          </a:p>
          <a:p>
            <a:pPr marL="604519" lvl="1" indent="-302260">
              <a:lnSpc>
                <a:spcPts val="4479"/>
              </a:lnSpc>
              <a:buFont typeface="Arial"/>
              <a:buChar char="•"/>
            </a:pPr>
            <a:r>
              <a:rPr lang="en-US" sz="2799" dirty="0" smtClean="0">
                <a:solidFill>
                  <a:srgbClr val="363434"/>
                </a:solidFill>
                <a:latin typeface="Glacial Indifference"/>
              </a:rPr>
              <a:t>Knots sequence</a:t>
            </a:r>
          </a:p>
          <a:p>
            <a:pPr marL="1061719" lvl="2" indent="-302260">
              <a:lnSpc>
                <a:spcPts val="4479"/>
              </a:lnSpc>
              <a:buFont typeface="Arial"/>
              <a:buChar char="•"/>
            </a:pPr>
            <a:r>
              <a:rPr lang="en-US" sz="2799" dirty="0" smtClean="0">
                <a:solidFill>
                  <a:srgbClr val="363434"/>
                </a:solidFill>
                <a:latin typeface="Glacial Indifference"/>
              </a:rPr>
              <a:t>Domain</a:t>
            </a:r>
          </a:p>
          <a:p>
            <a:pPr marL="1061719" lvl="2" indent="-302260">
              <a:lnSpc>
                <a:spcPts val="4479"/>
              </a:lnSpc>
              <a:buFont typeface="Arial"/>
              <a:buChar char="•"/>
            </a:pPr>
            <a:r>
              <a:rPr lang="en-US" sz="2799" dirty="0" smtClean="0">
                <a:solidFill>
                  <a:srgbClr val="363434"/>
                </a:solidFill>
                <a:latin typeface="Glacial Indifference"/>
              </a:rPr>
              <a:t>Smoothness</a:t>
            </a:r>
            <a:endParaRPr lang="en-US" sz="2799" dirty="0">
              <a:solidFill>
                <a:srgbClr val="363434"/>
              </a:solidFill>
              <a:latin typeface="Glacial Indifference"/>
            </a:endParaRPr>
          </a:p>
        </p:txBody>
      </p:sp>
      <p:grpSp>
        <p:nvGrpSpPr>
          <p:cNvPr id="6" name="Group 6"/>
          <p:cNvGrpSpPr/>
          <p:nvPr/>
        </p:nvGrpSpPr>
        <p:grpSpPr>
          <a:xfrm>
            <a:off x="0" y="0"/>
            <a:ext cx="18288000" cy="2324100"/>
            <a:chOff x="0" y="0"/>
            <a:chExt cx="4816593" cy="82811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816592" cy="828116"/>
            </a:xfrm>
            <a:custGeom>
              <a:avLst/>
              <a:gdLst/>
              <a:ahLst/>
              <a:cxnLst/>
              <a:rect l="l" t="t" r="r" b="b"/>
              <a:pathLst>
                <a:path w="4816592" h="828116">
                  <a:moveTo>
                    <a:pt x="0" y="0"/>
                  </a:moveTo>
                  <a:lnTo>
                    <a:pt x="4816592" y="0"/>
                  </a:lnTo>
                  <a:lnTo>
                    <a:pt x="4816592" y="828116"/>
                  </a:lnTo>
                  <a:lnTo>
                    <a:pt x="0" y="828116"/>
                  </a:lnTo>
                  <a:close/>
                </a:path>
              </a:pathLst>
            </a:custGeom>
            <a:solidFill>
              <a:srgbClr val="A6AA98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4816593" cy="8662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066800" y="342900"/>
            <a:ext cx="16218413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200"/>
              </a:lnSpc>
            </a:pPr>
            <a:r>
              <a:rPr lang="en-US" sz="8000" dirty="0">
                <a:solidFill>
                  <a:srgbClr val="363434"/>
                </a:solidFill>
                <a:latin typeface="DM Serif Display"/>
              </a:rPr>
              <a:t>Collocation methods</a:t>
            </a:r>
          </a:p>
        </p:txBody>
      </p:sp>
      <p:grpSp>
        <p:nvGrpSpPr>
          <p:cNvPr id="10" name="Group 5"/>
          <p:cNvGrpSpPr/>
          <p:nvPr/>
        </p:nvGrpSpPr>
        <p:grpSpPr>
          <a:xfrm>
            <a:off x="8153400" y="2705100"/>
            <a:ext cx="10134600" cy="7581900"/>
            <a:chOff x="0" y="0"/>
            <a:chExt cx="828425" cy="374116"/>
          </a:xfrm>
        </p:grpSpPr>
        <p:sp>
          <p:nvSpPr>
            <p:cNvPr id="11" name="Freeform 6"/>
            <p:cNvSpPr/>
            <p:nvPr/>
          </p:nvSpPr>
          <p:spPr>
            <a:xfrm>
              <a:off x="0" y="0"/>
              <a:ext cx="828425" cy="374116"/>
            </a:xfrm>
            <a:custGeom>
              <a:avLst/>
              <a:gdLst/>
              <a:ahLst/>
              <a:cxnLst/>
              <a:rect l="l" t="t" r="r" b="b"/>
              <a:pathLst>
                <a:path w="828425" h="374116">
                  <a:moveTo>
                    <a:pt x="124215" y="0"/>
                  </a:moveTo>
                  <a:lnTo>
                    <a:pt x="704211" y="0"/>
                  </a:lnTo>
                  <a:cubicBezTo>
                    <a:pt x="737155" y="0"/>
                    <a:pt x="768749" y="13087"/>
                    <a:pt x="792044" y="36382"/>
                  </a:cubicBezTo>
                  <a:cubicBezTo>
                    <a:pt x="815339" y="59676"/>
                    <a:pt x="828425" y="91271"/>
                    <a:pt x="828425" y="124215"/>
                  </a:cubicBezTo>
                  <a:lnTo>
                    <a:pt x="828425" y="249902"/>
                  </a:lnTo>
                  <a:cubicBezTo>
                    <a:pt x="828425" y="282845"/>
                    <a:pt x="815339" y="314440"/>
                    <a:pt x="792044" y="337734"/>
                  </a:cubicBezTo>
                  <a:cubicBezTo>
                    <a:pt x="768749" y="361029"/>
                    <a:pt x="737155" y="374116"/>
                    <a:pt x="704211" y="374116"/>
                  </a:cubicBezTo>
                  <a:lnTo>
                    <a:pt x="124215" y="374116"/>
                  </a:lnTo>
                  <a:cubicBezTo>
                    <a:pt x="91271" y="374116"/>
                    <a:pt x="59676" y="361029"/>
                    <a:pt x="36382" y="337734"/>
                  </a:cubicBezTo>
                  <a:cubicBezTo>
                    <a:pt x="13087" y="314440"/>
                    <a:pt x="0" y="282845"/>
                    <a:pt x="0" y="249902"/>
                  </a:cubicBezTo>
                  <a:lnTo>
                    <a:pt x="0" y="124215"/>
                  </a:lnTo>
                  <a:cubicBezTo>
                    <a:pt x="0" y="91271"/>
                    <a:pt x="13087" y="59676"/>
                    <a:pt x="36382" y="36382"/>
                  </a:cubicBezTo>
                  <a:cubicBezTo>
                    <a:pt x="59676" y="13087"/>
                    <a:pt x="91271" y="0"/>
                    <a:pt x="12421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2" name="TextBox 7"/>
            <p:cNvSpPr txBox="1"/>
            <p:nvPr/>
          </p:nvSpPr>
          <p:spPr>
            <a:xfrm>
              <a:off x="0" y="-19050"/>
              <a:ext cx="828425" cy="3931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52"/>
                </a:lnSpc>
              </a:pPr>
              <a:endParaRPr/>
            </a:p>
          </p:txBody>
        </p:sp>
      </p:grpSp>
      <p:pic>
        <p:nvPicPr>
          <p:cNvPr id="18" name="17 Imagen" descr="cosk_colloc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265630" y="4457700"/>
            <a:ext cx="10022370" cy="4776400"/>
          </a:xfrm>
          <a:prstGeom prst="rect">
            <a:avLst/>
          </a:prstGeom>
        </p:spPr>
      </p:pic>
      <p:sp>
        <p:nvSpPr>
          <p:cNvPr id="15" name="14 Elipse"/>
          <p:cNvSpPr/>
          <p:nvPr/>
        </p:nvSpPr>
        <p:spPr>
          <a:xfrm>
            <a:off x="17221200" y="9867900"/>
            <a:ext cx="1066800" cy="4191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05/16</a:t>
            </a:r>
            <a:endParaRPr lang="en-US" b="1" dirty="0"/>
          </a:p>
        </p:txBody>
      </p:sp>
      <p:sp>
        <p:nvSpPr>
          <p:cNvPr id="16" name="15 Flecha abajo"/>
          <p:cNvSpPr/>
          <p:nvPr/>
        </p:nvSpPr>
        <p:spPr>
          <a:xfrm>
            <a:off x="11125200" y="4305300"/>
            <a:ext cx="381000" cy="457200"/>
          </a:xfrm>
          <a:prstGeom prst="down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16 Flecha abajo"/>
          <p:cNvSpPr/>
          <p:nvPr/>
        </p:nvSpPr>
        <p:spPr>
          <a:xfrm>
            <a:off x="11353800" y="4305300"/>
            <a:ext cx="381000" cy="457200"/>
          </a:xfrm>
          <a:prstGeom prst="down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18 Flecha abajo"/>
          <p:cNvSpPr/>
          <p:nvPr/>
        </p:nvSpPr>
        <p:spPr>
          <a:xfrm>
            <a:off x="11811000" y="4305300"/>
            <a:ext cx="381000" cy="457200"/>
          </a:xfrm>
          <a:prstGeom prst="down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19 Flecha abajo"/>
          <p:cNvSpPr/>
          <p:nvPr/>
        </p:nvSpPr>
        <p:spPr>
          <a:xfrm>
            <a:off x="12192000" y="4305300"/>
            <a:ext cx="381000" cy="457200"/>
          </a:xfrm>
          <a:prstGeom prst="down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20 Flecha abajo"/>
          <p:cNvSpPr/>
          <p:nvPr/>
        </p:nvSpPr>
        <p:spPr>
          <a:xfrm>
            <a:off x="12649200" y="4305300"/>
            <a:ext cx="381000" cy="457200"/>
          </a:xfrm>
          <a:prstGeom prst="down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21 Flecha abajo"/>
          <p:cNvSpPr/>
          <p:nvPr/>
        </p:nvSpPr>
        <p:spPr>
          <a:xfrm>
            <a:off x="13030200" y="4305300"/>
            <a:ext cx="381000" cy="457200"/>
          </a:xfrm>
          <a:prstGeom prst="down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22 Flecha abajo"/>
          <p:cNvSpPr/>
          <p:nvPr/>
        </p:nvSpPr>
        <p:spPr>
          <a:xfrm>
            <a:off x="13563600" y="4305300"/>
            <a:ext cx="381000" cy="457200"/>
          </a:xfrm>
          <a:prstGeom prst="down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23 Flecha abajo"/>
          <p:cNvSpPr/>
          <p:nvPr/>
        </p:nvSpPr>
        <p:spPr>
          <a:xfrm>
            <a:off x="13944600" y="4305300"/>
            <a:ext cx="381000" cy="457200"/>
          </a:xfrm>
          <a:prstGeom prst="down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24 Flecha abajo"/>
          <p:cNvSpPr/>
          <p:nvPr/>
        </p:nvSpPr>
        <p:spPr>
          <a:xfrm>
            <a:off x="14401800" y="4305300"/>
            <a:ext cx="381000" cy="457200"/>
          </a:xfrm>
          <a:prstGeom prst="down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25 Flecha abajo"/>
          <p:cNvSpPr/>
          <p:nvPr/>
        </p:nvSpPr>
        <p:spPr>
          <a:xfrm>
            <a:off x="14630400" y="4305300"/>
            <a:ext cx="381000" cy="457200"/>
          </a:xfrm>
          <a:prstGeom prst="down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5"/>
          <p:cNvGrpSpPr/>
          <p:nvPr/>
        </p:nvGrpSpPr>
        <p:grpSpPr>
          <a:xfrm>
            <a:off x="457200" y="6362700"/>
            <a:ext cx="7543800" cy="3581400"/>
            <a:chOff x="0" y="0"/>
            <a:chExt cx="828425" cy="374116"/>
          </a:xfrm>
        </p:grpSpPr>
        <p:sp>
          <p:nvSpPr>
            <p:cNvPr id="29" name="Freeform 6"/>
            <p:cNvSpPr/>
            <p:nvPr/>
          </p:nvSpPr>
          <p:spPr>
            <a:xfrm>
              <a:off x="0" y="0"/>
              <a:ext cx="828425" cy="374116"/>
            </a:xfrm>
            <a:custGeom>
              <a:avLst/>
              <a:gdLst/>
              <a:ahLst/>
              <a:cxnLst/>
              <a:rect l="l" t="t" r="r" b="b"/>
              <a:pathLst>
                <a:path w="828425" h="374116">
                  <a:moveTo>
                    <a:pt x="124215" y="0"/>
                  </a:moveTo>
                  <a:lnTo>
                    <a:pt x="704211" y="0"/>
                  </a:lnTo>
                  <a:cubicBezTo>
                    <a:pt x="737155" y="0"/>
                    <a:pt x="768749" y="13087"/>
                    <a:pt x="792044" y="36382"/>
                  </a:cubicBezTo>
                  <a:cubicBezTo>
                    <a:pt x="815339" y="59676"/>
                    <a:pt x="828425" y="91271"/>
                    <a:pt x="828425" y="124215"/>
                  </a:cubicBezTo>
                  <a:lnTo>
                    <a:pt x="828425" y="249902"/>
                  </a:lnTo>
                  <a:cubicBezTo>
                    <a:pt x="828425" y="282845"/>
                    <a:pt x="815339" y="314440"/>
                    <a:pt x="792044" y="337734"/>
                  </a:cubicBezTo>
                  <a:cubicBezTo>
                    <a:pt x="768749" y="361029"/>
                    <a:pt x="737155" y="374116"/>
                    <a:pt x="704211" y="374116"/>
                  </a:cubicBezTo>
                  <a:lnTo>
                    <a:pt x="124215" y="374116"/>
                  </a:lnTo>
                  <a:cubicBezTo>
                    <a:pt x="91271" y="374116"/>
                    <a:pt x="59676" y="361029"/>
                    <a:pt x="36382" y="337734"/>
                  </a:cubicBezTo>
                  <a:cubicBezTo>
                    <a:pt x="13087" y="314440"/>
                    <a:pt x="0" y="282845"/>
                    <a:pt x="0" y="249902"/>
                  </a:cubicBezTo>
                  <a:lnTo>
                    <a:pt x="0" y="124215"/>
                  </a:lnTo>
                  <a:cubicBezTo>
                    <a:pt x="0" y="91271"/>
                    <a:pt x="13087" y="59676"/>
                    <a:pt x="36382" y="36382"/>
                  </a:cubicBezTo>
                  <a:cubicBezTo>
                    <a:pt x="59676" y="13087"/>
                    <a:pt x="91271" y="0"/>
                    <a:pt x="12421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30" name="TextBox 7"/>
            <p:cNvSpPr txBox="1"/>
            <p:nvPr/>
          </p:nvSpPr>
          <p:spPr>
            <a:xfrm>
              <a:off x="0" y="-19050"/>
              <a:ext cx="828425" cy="3931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52"/>
                </a:lnSpc>
              </a:pPr>
              <a:endParaRPr/>
            </a:p>
          </p:txBody>
        </p:sp>
      </p:grpSp>
      <p:pic>
        <p:nvPicPr>
          <p:cNvPr id="31" name="30 Imagen" descr="leg_pol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43000" y="6667500"/>
            <a:ext cx="6019800" cy="3048000"/>
          </a:xfrm>
          <a:prstGeom prst="rect">
            <a:avLst/>
          </a:prstGeom>
        </p:spPr>
      </p:pic>
      <p:sp>
        <p:nvSpPr>
          <p:cNvPr id="32" name="31 Rectángulo"/>
          <p:cNvSpPr/>
          <p:nvPr/>
        </p:nvSpPr>
        <p:spPr>
          <a:xfrm>
            <a:off x="1447800" y="6515100"/>
            <a:ext cx="5562600" cy="3124200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32 Rectángulo"/>
          <p:cNvSpPr/>
          <p:nvPr/>
        </p:nvSpPr>
        <p:spPr>
          <a:xfrm>
            <a:off x="12954000" y="4762500"/>
            <a:ext cx="1066800" cy="3962400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34 Conector recto de flecha"/>
          <p:cNvCxnSpPr>
            <a:stCxn id="32" idx="3"/>
            <a:endCxn id="33" idx="1"/>
          </p:cNvCxnSpPr>
          <p:nvPr/>
        </p:nvCxnSpPr>
        <p:spPr>
          <a:xfrm flipV="1">
            <a:off x="7010400" y="6743700"/>
            <a:ext cx="5943600" cy="1333500"/>
          </a:xfrm>
          <a:prstGeom prst="straightConnector1">
            <a:avLst/>
          </a:prstGeom>
          <a:ln>
            <a:solidFill>
              <a:schemeClr val="tx2">
                <a:lumMod val="50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35 Rectángulo"/>
          <p:cNvSpPr/>
          <p:nvPr/>
        </p:nvSpPr>
        <p:spPr>
          <a:xfrm>
            <a:off x="2514600" y="5981700"/>
            <a:ext cx="3200400" cy="4572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DM Serif Display" charset="0"/>
              </a:rPr>
              <a:t>Legendre polynomial</a:t>
            </a:r>
            <a:endParaRPr lang="en-US" sz="2400" dirty="0">
              <a:latin typeface="DM Serif Display" charset="0"/>
            </a:endParaRPr>
          </a:p>
        </p:txBody>
      </p:sp>
      <p:pic>
        <p:nvPicPr>
          <p:cNvPr id="12292" name="Picture 4" descr="https://o.remove.bg/downloads/8ec2626f-39ba-401a-815b-b4ca2d7031df/image-removebg-preview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092406" y="2857500"/>
            <a:ext cx="5833394" cy="1219200"/>
          </a:xfrm>
          <a:prstGeom prst="rect">
            <a:avLst/>
          </a:prstGeom>
          <a:noFill/>
        </p:spPr>
      </p:pic>
      <p:sp>
        <p:nvSpPr>
          <p:cNvPr id="34" name="33 Flecha abajo"/>
          <p:cNvSpPr/>
          <p:nvPr/>
        </p:nvSpPr>
        <p:spPr>
          <a:xfrm>
            <a:off x="2743200" y="6515100"/>
            <a:ext cx="381000" cy="381000"/>
          </a:xfrm>
          <a:prstGeom prst="down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36 Flecha abajo"/>
          <p:cNvSpPr/>
          <p:nvPr/>
        </p:nvSpPr>
        <p:spPr>
          <a:xfrm>
            <a:off x="5410200" y="6515100"/>
            <a:ext cx="381000" cy="381000"/>
          </a:xfrm>
          <a:prstGeom prst="down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37 Flecha abajo"/>
          <p:cNvSpPr/>
          <p:nvPr/>
        </p:nvSpPr>
        <p:spPr>
          <a:xfrm>
            <a:off x="1752600" y="6515100"/>
            <a:ext cx="381000" cy="381000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38 Flecha abajo"/>
          <p:cNvSpPr/>
          <p:nvPr/>
        </p:nvSpPr>
        <p:spPr>
          <a:xfrm>
            <a:off x="6400800" y="6515100"/>
            <a:ext cx="381000" cy="381000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AA9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29 Rectángulo redondeado"/>
          <p:cNvSpPr/>
          <p:nvPr/>
        </p:nvSpPr>
        <p:spPr>
          <a:xfrm>
            <a:off x="762000" y="7581900"/>
            <a:ext cx="3352800" cy="19812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28 Rectángulo redondeado"/>
          <p:cNvSpPr/>
          <p:nvPr/>
        </p:nvSpPr>
        <p:spPr>
          <a:xfrm>
            <a:off x="685800" y="2019300"/>
            <a:ext cx="3200400" cy="18288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5"/>
          <p:cNvGrpSpPr/>
          <p:nvPr/>
        </p:nvGrpSpPr>
        <p:grpSpPr>
          <a:xfrm rot="16200000">
            <a:off x="7296153" y="-704854"/>
            <a:ext cx="8648698" cy="13335004"/>
            <a:chOff x="0" y="0"/>
            <a:chExt cx="1291901" cy="1830825"/>
          </a:xfrm>
        </p:grpSpPr>
        <p:sp>
          <p:nvSpPr>
            <p:cNvPr id="27" name="Freeform 6"/>
            <p:cNvSpPr/>
            <p:nvPr/>
          </p:nvSpPr>
          <p:spPr>
            <a:xfrm>
              <a:off x="0" y="0"/>
              <a:ext cx="1291901" cy="1830824"/>
            </a:xfrm>
            <a:custGeom>
              <a:avLst/>
              <a:gdLst/>
              <a:ahLst/>
              <a:cxnLst/>
              <a:rect l="l" t="t" r="r" b="b"/>
              <a:pathLst>
                <a:path w="1291901" h="1830824">
                  <a:moveTo>
                    <a:pt x="0" y="0"/>
                  </a:moveTo>
                  <a:lnTo>
                    <a:pt x="1291901" y="0"/>
                  </a:lnTo>
                  <a:lnTo>
                    <a:pt x="1291901" y="1830824"/>
                  </a:lnTo>
                  <a:lnTo>
                    <a:pt x="0" y="1830824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8" name="TextBox 7"/>
            <p:cNvSpPr txBox="1"/>
            <p:nvPr/>
          </p:nvSpPr>
          <p:spPr>
            <a:xfrm>
              <a:off x="0" y="-19050"/>
              <a:ext cx="1291901" cy="1849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52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5029200" y="1714500"/>
            <a:ext cx="6896100" cy="4059252"/>
          </a:xfrm>
          <a:custGeom>
            <a:avLst/>
            <a:gdLst/>
            <a:ahLst/>
            <a:cxnLst/>
            <a:rect l="l" t="t" r="r" b="b"/>
            <a:pathLst>
              <a:path w="3419561" h="1629673">
                <a:moveTo>
                  <a:pt x="0" y="0"/>
                </a:moveTo>
                <a:lnTo>
                  <a:pt x="3419561" y="0"/>
                </a:lnTo>
                <a:lnTo>
                  <a:pt x="3419561" y="1629674"/>
                </a:lnTo>
                <a:lnTo>
                  <a:pt x="0" y="1629674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1652250" y="1790700"/>
            <a:ext cx="6635750" cy="3962400"/>
          </a:xfrm>
          <a:custGeom>
            <a:avLst/>
            <a:gdLst/>
            <a:ahLst/>
            <a:cxnLst/>
            <a:rect l="l" t="t" r="r" b="b"/>
            <a:pathLst>
              <a:path w="3419561" h="1629673">
                <a:moveTo>
                  <a:pt x="0" y="0"/>
                </a:moveTo>
                <a:lnTo>
                  <a:pt x="3419561" y="0"/>
                </a:lnTo>
                <a:lnTo>
                  <a:pt x="3419561" y="1629673"/>
                </a:lnTo>
                <a:lnTo>
                  <a:pt x="0" y="1629673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print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1726905" y="5753100"/>
            <a:ext cx="6561095" cy="4472860"/>
          </a:xfrm>
          <a:custGeom>
            <a:avLst/>
            <a:gdLst/>
            <a:ahLst/>
            <a:cxnLst/>
            <a:rect l="l" t="t" r="r" b="b"/>
            <a:pathLst>
              <a:path w="3419561" h="1629673">
                <a:moveTo>
                  <a:pt x="0" y="0"/>
                </a:moveTo>
                <a:lnTo>
                  <a:pt x="3419560" y="0"/>
                </a:lnTo>
                <a:lnTo>
                  <a:pt x="3419560" y="1629673"/>
                </a:lnTo>
                <a:lnTo>
                  <a:pt x="0" y="1629673"/>
                </a:lnTo>
                <a:lnTo>
                  <a:pt x="0" y="0"/>
                </a:lnTo>
                <a:close/>
              </a:path>
            </a:pathLst>
          </a:custGeom>
          <a:blipFill>
            <a:blip r:embed="rId6" cstate="print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4945105" y="5753100"/>
            <a:ext cx="6850538" cy="4495800"/>
          </a:xfrm>
          <a:custGeom>
            <a:avLst/>
            <a:gdLst/>
            <a:ahLst/>
            <a:cxnLst/>
            <a:rect l="l" t="t" r="r" b="b"/>
            <a:pathLst>
              <a:path w="3415088" h="1627542">
                <a:moveTo>
                  <a:pt x="0" y="0"/>
                </a:moveTo>
                <a:lnTo>
                  <a:pt x="3415088" y="0"/>
                </a:lnTo>
                <a:lnTo>
                  <a:pt x="3415088" y="1627542"/>
                </a:lnTo>
                <a:lnTo>
                  <a:pt x="0" y="1627542"/>
                </a:lnTo>
                <a:lnTo>
                  <a:pt x="0" y="0"/>
                </a:lnTo>
                <a:close/>
              </a:path>
            </a:pathLst>
          </a:custGeom>
          <a:blipFill>
            <a:blip r:embed="rId10" cstate="print">
              <a:extLs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0" y="-38100"/>
            <a:ext cx="14782800" cy="17184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3439"/>
              </a:lnSpc>
            </a:pPr>
            <a:r>
              <a:rPr lang="en-US" sz="8800" dirty="0">
                <a:solidFill>
                  <a:srgbClr val="363434"/>
                </a:solidFill>
                <a:latin typeface="DM Serif Display"/>
              </a:rPr>
              <a:t>Decisions and impact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381000" y="4152900"/>
            <a:ext cx="4419600" cy="29623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>
              <a:lnSpc>
                <a:spcPts val="3311"/>
              </a:lnSpc>
            </a:pPr>
            <a:r>
              <a:rPr lang="en-US" sz="3200" dirty="0" smtClean="0">
                <a:solidFill>
                  <a:srgbClr val="363434"/>
                </a:solidFill>
                <a:latin typeface="DM Serif Display" charset="0"/>
              </a:rPr>
              <a:t>Best choices </a:t>
            </a:r>
          </a:p>
          <a:p>
            <a:pPr>
              <a:lnSpc>
                <a:spcPts val="3311"/>
              </a:lnSpc>
              <a:buFont typeface="Arial" pitchFamily="34" charset="0"/>
              <a:buChar char="•"/>
            </a:pPr>
            <a:r>
              <a:rPr lang="en-US" sz="2400" dirty="0" smtClean="0">
                <a:solidFill>
                  <a:srgbClr val="363434"/>
                </a:solidFill>
                <a:latin typeface="Glacial Indifference"/>
              </a:rPr>
              <a:t>Collocation points at Legendre Quadrature</a:t>
            </a:r>
          </a:p>
          <a:p>
            <a:pPr>
              <a:lnSpc>
                <a:spcPts val="3311"/>
              </a:lnSpc>
              <a:buFont typeface="Arial" pitchFamily="34" charset="0"/>
              <a:buChar char="•"/>
            </a:pPr>
            <a:r>
              <a:rPr lang="en-US" sz="2400" dirty="0" smtClean="0">
                <a:solidFill>
                  <a:srgbClr val="363434"/>
                </a:solidFill>
                <a:latin typeface="Glacial Indifference"/>
              </a:rPr>
              <a:t> 5 breaks per sin cycle</a:t>
            </a:r>
          </a:p>
          <a:p>
            <a:pPr>
              <a:lnSpc>
                <a:spcPts val="3311"/>
              </a:lnSpc>
              <a:buFont typeface="Arial" pitchFamily="34" charset="0"/>
              <a:buChar char="•"/>
            </a:pPr>
            <a:r>
              <a:rPr lang="en-US" sz="2400" dirty="0" smtClean="0">
                <a:solidFill>
                  <a:srgbClr val="363434"/>
                </a:solidFill>
                <a:latin typeface="Glacial Indifference"/>
              </a:rPr>
              <a:t> 4 collocation  points per sub polynomial</a:t>
            </a:r>
          </a:p>
          <a:p>
            <a:pPr>
              <a:lnSpc>
                <a:spcPts val="3311"/>
              </a:lnSpc>
              <a:buFont typeface="Arial" pitchFamily="34" charset="0"/>
              <a:buChar char="•"/>
            </a:pPr>
            <a:r>
              <a:rPr lang="en-US" sz="2400" dirty="0" smtClean="0">
                <a:solidFill>
                  <a:srgbClr val="363434"/>
                </a:solidFill>
                <a:latin typeface="Glacial Indifference"/>
              </a:rPr>
              <a:t> Sixth-order spline</a:t>
            </a:r>
            <a:endParaRPr lang="en-US" sz="2400" dirty="0">
              <a:solidFill>
                <a:srgbClr val="363434"/>
              </a:solidFill>
              <a:latin typeface="Glacial Indifference"/>
            </a:endParaRPr>
          </a:p>
        </p:txBody>
      </p:sp>
      <p:pic>
        <p:nvPicPr>
          <p:cNvPr id="13314" name="Picture 2" descr="https://o.remove.bg/downloads/86838a44-0f85-4218-84c0-ca5e4d9ca497/image-removebg-preview.png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609600" y="2019300"/>
            <a:ext cx="3270476" cy="1752601"/>
          </a:xfrm>
          <a:prstGeom prst="rect">
            <a:avLst/>
          </a:prstGeom>
          <a:noFill/>
        </p:spPr>
      </p:pic>
      <p:pic>
        <p:nvPicPr>
          <p:cNvPr id="13318" name="Picture 6" descr="https://o.remove.bg/downloads/cf4a248c-2d02-4f16-a993-da078df8e382/image-removebg-preview.png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838200" y="7353300"/>
            <a:ext cx="3023689" cy="2514600"/>
          </a:xfrm>
          <a:prstGeom prst="rect">
            <a:avLst/>
          </a:prstGeom>
          <a:noFill/>
        </p:spPr>
      </p:pic>
      <p:sp>
        <p:nvSpPr>
          <p:cNvPr id="17" name="16 Elipse"/>
          <p:cNvSpPr/>
          <p:nvPr/>
        </p:nvSpPr>
        <p:spPr>
          <a:xfrm>
            <a:off x="17221200" y="9867900"/>
            <a:ext cx="1066800" cy="4191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06/16</a:t>
            </a:r>
            <a:endParaRPr lang="en-US" b="1" dirty="0"/>
          </a:p>
        </p:txBody>
      </p:sp>
      <p:sp>
        <p:nvSpPr>
          <p:cNvPr id="19" name="18 Rectángulo"/>
          <p:cNvSpPr/>
          <p:nvPr/>
        </p:nvSpPr>
        <p:spPr>
          <a:xfrm flipV="1">
            <a:off x="5867400" y="5372100"/>
            <a:ext cx="1219200" cy="152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19 Rectángulo"/>
          <p:cNvSpPr/>
          <p:nvPr/>
        </p:nvSpPr>
        <p:spPr>
          <a:xfrm flipV="1">
            <a:off x="5791200" y="9791700"/>
            <a:ext cx="1219200" cy="152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20 Rectángulo"/>
          <p:cNvSpPr/>
          <p:nvPr/>
        </p:nvSpPr>
        <p:spPr>
          <a:xfrm flipV="1">
            <a:off x="12420600" y="5372100"/>
            <a:ext cx="1219200" cy="152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21 Rectángulo"/>
          <p:cNvSpPr/>
          <p:nvPr/>
        </p:nvSpPr>
        <p:spPr>
          <a:xfrm flipV="1">
            <a:off x="12496800" y="9791700"/>
            <a:ext cx="1219200" cy="152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23 Rectángulo redondeado"/>
          <p:cNvSpPr/>
          <p:nvPr/>
        </p:nvSpPr>
        <p:spPr>
          <a:xfrm>
            <a:off x="7467600" y="1714500"/>
            <a:ext cx="2362200" cy="7620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3" name="Picture 2" descr="https://o.remove.bg/downloads/86838a44-0f85-4218-84c0-ca5e4d9ca497/image-removebg-preview.png"/>
          <p:cNvPicPr>
            <a:picLocks noChangeAspect="1" noChangeArrowheads="1"/>
          </p:cNvPicPr>
          <p:nvPr/>
        </p:nvPicPr>
        <p:blipFill>
          <a:blip r:embed="rId12" cstate="print"/>
          <a:srcRect l="23299" t="17391" r="11462" b="47826"/>
          <a:stretch>
            <a:fillRect/>
          </a:stretch>
        </p:blipFill>
        <p:spPr bwMode="auto">
          <a:xfrm>
            <a:off x="7620000" y="1790700"/>
            <a:ext cx="2133600" cy="609600"/>
          </a:xfrm>
          <a:prstGeom prst="roundRect">
            <a:avLst/>
          </a:prstGeom>
          <a:noFill/>
        </p:spPr>
      </p:pic>
      <p:sp>
        <p:nvSpPr>
          <p:cNvPr id="25" name="24 Rectángulo redondeado"/>
          <p:cNvSpPr/>
          <p:nvPr/>
        </p:nvSpPr>
        <p:spPr>
          <a:xfrm>
            <a:off x="13944600" y="1714500"/>
            <a:ext cx="2362200" cy="7620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1" name="Picture 2" descr="https://o.remove.bg/downloads/86838a44-0f85-4218-84c0-ca5e4d9ca497/image-removebg-preview.png"/>
          <p:cNvPicPr>
            <a:picLocks noChangeAspect="1" noChangeArrowheads="1"/>
          </p:cNvPicPr>
          <p:nvPr/>
        </p:nvPicPr>
        <p:blipFill>
          <a:blip r:embed="rId12" cstate="print"/>
          <a:srcRect l="23299" t="17391" r="11462" b="47826"/>
          <a:stretch>
            <a:fillRect/>
          </a:stretch>
        </p:blipFill>
        <p:spPr bwMode="auto">
          <a:xfrm>
            <a:off x="14097000" y="1790700"/>
            <a:ext cx="2133600" cy="609600"/>
          </a:xfrm>
          <a:prstGeom prst="roundRect">
            <a:avLst/>
          </a:prstGeom>
          <a:noFill/>
        </p:spPr>
      </p:pic>
      <p:sp>
        <p:nvSpPr>
          <p:cNvPr id="33" name="32 Rectángulo redondeado"/>
          <p:cNvSpPr/>
          <p:nvPr/>
        </p:nvSpPr>
        <p:spPr>
          <a:xfrm>
            <a:off x="7239000" y="5600700"/>
            <a:ext cx="2362200" cy="7620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2" name="Picture 6" descr="https://o.remove.bg/downloads/cf4a248c-2d02-4f16-a993-da078df8e382/image-removebg-preview.png"/>
          <p:cNvPicPr>
            <a:picLocks noChangeAspect="1" noChangeArrowheads="1"/>
          </p:cNvPicPr>
          <p:nvPr/>
        </p:nvPicPr>
        <p:blipFill>
          <a:blip r:embed="rId13" cstate="print"/>
          <a:srcRect l="22681" t="15151" r="11796" b="57576"/>
          <a:stretch>
            <a:fillRect/>
          </a:stretch>
        </p:blipFill>
        <p:spPr bwMode="auto">
          <a:xfrm>
            <a:off x="7391400" y="5600700"/>
            <a:ext cx="1981200" cy="685800"/>
          </a:xfrm>
          <a:prstGeom prst="rect">
            <a:avLst/>
          </a:prstGeom>
          <a:noFill/>
        </p:spPr>
      </p:pic>
      <p:sp>
        <p:nvSpPr>
          <p:cNvPr id="34" name="33 Rectángulo redondeado"/>
          <p:cNvSpPr/>
          <p:nvPr/>
        </p:nvSpPr>
        <p:spPr>
          <a:xfrm>
            <a:off x="13792200" y="5600700"/>
            <a:ext cx="2362200" cy="7620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5" name="Picture 6" descr="https://o.remove.bg/downloads/cf4a248c-2d02-4f16-a993-da078df8e382/image-removebg-preview.png"/>
          <p:cNvPicPr>
            <a:picLocks noChangeAspect="1" noChangeArrowheads="1"/>
          </p:cNvPicPr>
          <p:nvPr/>
        </p:nvPicPr>
        <p:blipFill>
          <a:blip r:embed="rId13" cstate="print"/>
          <a:srcRect l="22681" t="15151" r="11796" b="57576"/>
          <a:stretch>
            <a:fillRect/>
          </a:stretch>
        </p:blipFill>
        <p:spPr bwMode="auto">
          <a:xfrm>
            <a:off x="13944600" y="5600700"/>
            <a:ext cx="1981200" cy="685800"/>
          </a:xfrm>
          <a:prstGeom prst="rect">
            <a:avLst/>
          </a:prstGeom>
          <a:noFill/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10210800" y="1714500"/>
            <a:ext cx="1600200" cy="7437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25 Rectángulo redondeado"/>
          <p:cNvSpPr/>
          <p:nvPr/>
        </p:nvSpPr>
        <p:spPr>
          <a:xfrm>
            <a:off x="13944600" y="4762500"/>
            <a:ext cx="2514600" cy="19812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24 Rectángulo redondeado"/>
          <p:cNvSpPr/>
          <p:nvPr/>
        </p:nvSpPr>
        <p:spPr>
          <a:xfrm>
            <a:off x="7162800" y="4838700"/>
            <a:ext cx="4038600" cy="19050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23 Rectángulo redondeado"/>
          <p:cNvSpPr/>
          <p:nvPr/>
        </p:nvSpPr>
        <p:spPr>
          <a:xfrm>
            <a:off x="228600" y="4838700"/>
            <a:ext cx="6324600" cy="19050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19 Rectángulo redondeado"/>
          <p:cNvSpPr/>
          <p:nvPr/>
        </p:nvSpPr>
        <p:spPr>
          <a:xfrm>
            <a:off x="609600" y="3390900"/>
            <a:ext cx="3352800" cy="11430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2"/>
          <p:cNvGrpSpPr/>
          <p:nvPr/>
        </p:nvGrpSpPr>
        <p:grpSpPr>
          <a:xfrm>
            <a:off x="0" y="0"/>
            <a:ext cx="18288000" cy="3144254"/>
            <a:chOff x="0" y="0"/>
            <a:chExt cx="4816593" cy="82811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828116"/>
            </a:xfrm>
            <a:custGeom>
              <a:avLst/>
              <a:gdLst/>
              <a:ahLst/>
              <a:cxnLst/>
              <a:rect l="l" t="t" r="r" b="b"/>
              <a:pathLst>
                <a:path w="4816592" h="828116">
                  <a:moveTo>
                    <a:pt x="0" y="0"/>
                  </a:moveTo>
                  <a:lnTo>
                    <a:pt x="4816592" y="0"/>
                  </a:lnTo>
                  <a:lnTo>
                    <a:pt x="4816592" y="828116"/>
                  </a:lnTo>
                  <a:lnTo>
                    <a:pt x="0" y="828116"/>
                  </a:lnTo>
                  <a:close/>
                </a:path>
              </a:pathLst>
            </a:custGeom>
            <a:solidFill>
              <a:srgbClr val="A6AA98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8662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6819900"/>
            <a:ext cx="18288000" cy="3467100"/>
            <a:chOff x="0" y="0"/>
            <a:chExt cx="2446164" cy="188121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446164" cy="1881217"/>
            </a:xfrm>
            <a:custGeom>
              <a:avLst/>
              <a:gdLst/>
              <a:ahLst/>
              <a:cxnLst/>
              <a:rect l="l" t="t" r="r" b="b"/>
              <a:pathLst>
                <a:path w="2446164" h="1881217">
                  <a:moveTo>
                    <a:pt x="0" y="0"/>
                  </a:moveTo>
                  <a:lnTo>
                    <a:pt x="2446164" y="0"/>
                  </a:lnTo>
                  <a:lnTo>
                    <a:pt x="2446164" y="1881217"/>
                  </a:lnTo>
                  <a:lnTo>
                    <a:pt x="0" y="188121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2446164" cy="19002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52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0" y="6896100"/>
            <a:ext cx="6019800" cy="3390900"/>
          </a:xfrm>
          <a:custGeom>
            <a:avLst/>
            <a:gdLst/>
            <a:ahLst/>
            <a:cxnLst/>
            <a:rect l="l" t="t" r="r" b="b"/>
            <a:pathLst>
              <a:path w="3733811" h="1779437">
                <a:moveTo>
                  <a:pt x="0" y="0"/>
                </a:moveTo>
                <a:lnTo>
                  <a:pt x="3733811" y="0"/>
                </a:lnTo>
                <a:lnTo>
                  <a:pt x="3733811" y="1779437"/>
                </a:lnTo>
                <a:lnTo>
                  <a:pt x="0" y="1779437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6096000" y="6819900"/>
            <a:ext cx="5791200" cy="3467101"/>
          </a:xfrm>
          <a:custGeom>
            <a:avLst/>
            <a:gdLst/>
            <a:ahLst/>
            <a:cxnLst/>
            <a:rect l="l" t="t" r="r" b="b"/>
            <a:pathLst>
              <a:path w="3733811" h="1779437">
                <a:moveTo>
                  <a:pt x="0" y="0"/>
                </a:moveTo>
                <a:lnTo>
                  <a:pt x="3733811" y="0"/>
                </a:lnTo>
                <a:lnTo>
                  <a:pt x="3733811" y="1779437"/>
                </a:lnTo>
                <a:lnTo>
                  <a:pt x="0" y="1779437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print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1963400" y="6896100"/>
            <a:ext cx="6324600" cy="3390900"/>
          </a:xfrm>
          <a:custGeom>
            <a:avLst/>
            <a:gdLst/>
            <a:ahLst/>
            <a:cxnLst/>
            <a:rect l="l" t="t" r="r" b="b"/>
            <a:pathLst>
              <a:path w="3733811" h="1779437">
                <a:moveTo>
                  <a:pt x="0" y="0"/>
                </a:moveTo>
                <a:lnTo>
                  <a:pt x="3733811" y="0"/>
                </a:lnTo>
                <a:lnTo>
                  <a:pt x="3733811" y="1779437"/>
                </a:lnTo>
                <a:lnTo>
                  <a:pt x="0" y="1779437"/>
                </a:lnTo>
                <a:lnTo>
                  <a:pt x="0" y="0"/>
                </a:lnTo>
                <a:close/>
              </a:path>
            </a:pathLst>
          </a:custGeom>
          <a:blipFill>
            <a:blip r:embed="rId6" cstate="print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7848600" y="2171700"/>
            <a:ext cx="7653032" cy="953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840"/>
              </a:lnSpc>
            </a:pPr>
            <a:r>
              <a:rPr lang="en-US" sz="5600" dirty="0">
                <a:solidFill>
                  <a:srgbClr val="363434"/>
                </a:solidFill>
                <a:latin typeface="DM Serif Display Bold"/>
              </a:rPr>
              <a:t>Multivariate collocation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85800" y="2171700"/>
            <a:ext cx="7384721" cy="953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840"/>
              </a:lnSpc>
            </a:pPr>
            <a:r>
              <a:rPr lang="en-US" sz="5600" dirty="0">
                <a:solidFill>
                  <a:srgbClr val="363434"/>
                </a:solidFill>
                <a:latin typeface="DM Serif Display Bold"/>
              </a:rPr>
              <a:t>Laplace equation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85800" y="419100"/>
            <a:ext cx="16218413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200"/>
              </a:lnSpc>
            </a:pPr>
            <a:r>
              <a:rPr lang="en-US" sz="8000" dirty="0">
                <a:solidFill>
                  <a:srgbClr val="363434"/>
                </a:solidFill>
                <a:latin typeface="DM Serif Display"/>
              </a:rPr>
              <a:t>Multivariate splines</a:t>
            </a:r>
          </a:p>
        </p:txBody>
      </p:sp>
      <p:sp>
        <p:nvSpPr>
          <p:cNvPr id="15" name="TextBox 13"/>
          <p:cNvSpPr txBox="1"/>
          <p:nvPr/>
        </p:nvSpPr>
        <p:spPr>
          <a:xfrm>
            <a:off x="7467600" y="3162300"/>
            <a:ext cx="10820400" cy="17312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04519" lvl="1" indent="-302260">
              <a:lnSpc>
                <a:spcPts val="4479"/>
              </a:lnSpc>
              <a:buFont typeface="Arial"/>
              <a:buChar char="•"/>
            </a:pPr>
            <a:r>
              <a:rPr lang="en-US" sz="2799" dirty="0" smtClean="0">
                <a:solidFill>
                  <a:srgbClr val="363434"/>
                </a:solidFill>
                <a:latin typeface="Glacial Indifference"/>
              </a:rPr>
              <a:t>Cartesian </a:t>
            </a:r>
            <a:r>
              <a:rPr lang="en-US" sz="2799" dirty="0">
                <a:solidFill>
                  <a:srgbClr val="363434"/>
                </a:solidFill>
                <a:latin typeface="Glacial Indifference"/>
              </a:rPr>
              <a:t>grid of the collocation sites of each variable.</a:t>
            </a:r>
          </a:p>
          <a:p>
            <a:pPr marL="604519" lvl="1" indent="-302260">
              <a:lnSpc>
                <a:spcPts val="4479"/>
              </a:lnSpc>
              <a:buFont typeface="Arial"/>
              <a:buChar char="•"/>
            </a:pPr>
            <a:r>
              <a:rPr lang="en-US" sz="2799" dirty="0" smtClean="0">
                <a:solidFill>
                  <a:srgbClr val="363434"/>
                </a:solidFill>
                <a:latin typeface="Glacial Indifference"/>
              </a:rPr>
              <a:t>Collocation as Cartesian </a:t>
            </a:r>
            <a:r>
              <a:rPr lang="en-US" sz="2799" dirty="0">
                <a:solidFill>
                  <a:srgbClr val="363434"/>
                </a:solidFill>
                <a:latin typeface="Glacial Indifference"/>
              </a:rPr>
              <a:t>product of the </a:t>
            </a:r>
            <a:r>
              <a:rPr lang="en-US" sz="2799" dirty="0" smtClean="0">
                <a:solidFill>
                  <a:srgbClr val="363434"/>
                </a:solidFill>
                <a:latin typeface="Glacial Indifference"/>
              </a:rPr>
              <a:t>univariate collocation.</a:t>
            </a:r>
            <a:endParaRPr lang="en-US" sz="2799" dirty="0">
              <a:solidFill>
                <a:srgbClr val="363434"/>
              </a:solidFill>
              <a:latin typeface="Glacial Indifference"/>
            </a:endParaRPr>
          </a:p>
          <a:p>
            <a:pPr>
              <a:lnSpc>
                <a:spcPts val="4479"/>
              </a:lnSpc>
            </a:pPr>
            <a:endParaRPr dirty="0"/>
          </a:p>
        </p:txBody>
      </p:sp>
      <p:pic>
        <p:nvPicPr>
          <p:cNvPr id="9218" name="Picture 2" descr="https://o.remove.bg/downloads/6de3b028-745f-4ed7-8c30-b78ba029707a/image-removebg-preview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57200" y="3314700"/>
            <a:ext cx="3733800" cy="1364010"/>
          </a:xfrm>
          <a:prstGeom prst="rect">
            <a:avLst/>
          </a:prstGeom>
          <a:noFill/>
        </p:spPr>
      </p:pic>
      <p:pic>
        <p:nvPicPr>
          <p:cNvPr id="9220" name="Picture 4" descr="https://o.remove.bg/downloads/c730f599-4ac4-4e7b-a1a7-03c637a2ac66/image-removebg-preview.pn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76200" y="4838700"/>
            <a:ext cx="6400800" cy="2228850"/>
          </a:xfrm>
          <a:prstGeom prst="rect">
            <a:avLst/>
          </a:prstGeom>
          <a:noFill/>
        </p:spPr>
      </p:pic>
      <p:pic>
        <p:nvPicPr>
          <p:cNvPr id="9222" name="Picture 6" descr="https://o.remove.bg/downloads/d29d39bf-e3bb-4398-b599-2d5c9de0fe55/image-removebg-preview.png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7086600" y="4733924"/>
            <a:ext cx="4257675" cy="2238376"/>
          </a:xfrm>
          <a:prstGeom prst="rect">
            <a:avLst/>
          </a:prstGeom>
          <a:noFill/>
        </p:spPr>
      </p:pic>
      <p:pic>
        <p:nvPicPr>
          <p:cNvPr id="9224" name="Picture 8" descr="https://o.remove.bg/downloads/77629e0f-82e5-4d12-afae-d9cb5c9e4373/image-removebg-preview.png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13944600" y="4686300"/>
            <a:ext cx="2457450" cy="2114550"/>
          </a:xfrm>
          <a:prstGeom prst="rect">
            <a:avLst/>
          </a:prstGeom>
          <a:noFill/>
        </p:spPr>
      </p:pic>
      <p:sp>
        <p:nvSpPr>
          <p:cNvPr id="27" name="26 Rectángulo"/>
          <p:cNvSpPr/>
          <p:nvPr/>
        </p:nvSpPr>
        <p:spPr>
          <a:xfrm>
            <a:off x="2667000" y="6972300"/>
            <a:ext cx="914400" cy="228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28" name="27 Rectángulo"/>
          <p:cNvSpPr/>
          <p:nvPr/>
        </p:nvSpPr>
        <p:spPr>
          <a:xfrm>
            <a:off x="8610600" y="6819900"/>
            <a:ext cx="914400" cy="228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29" name="28 Rectángulo"/>
          <p:cNvSpPr/>
          <p:nvPr/>
        </p:nvSpPr>
        <p:spPr>
          <a:xfrm>
            <a:off x="14782800" y="6896100"/>
            <a:ext cx="914400" cy="228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30" name="29 Elipse"/>
          <p:cNvSpPr/>
          <p:nvPr/>
        </p:nvSpPr>
        <p:spPr>
          <a:xfrm>
            <a:off x="17221200" y="9867900"/>
            <a:ext cx="1066800" cy="4191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07/16</a:t>
            </a:r>
            <a:endParaRPr 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5"/>
          <p:cNvGrpSpPr/>
          <p:nvPr/>
        </p:nvGrpSpPr>
        <p:grpSpPr>
          <a:xfrm>
            <a:off x="304800" y="3771900"/>
            <a:ext cx="11049000" cy="6515100"/>
            <a:chOff x="0" y="0"/>
            <a:chExt cx="855334" cy="455812"/>
          </a:xfrm>
        </p:grpSpPr>
        <p:sp>
          <p:nvSpPr>
            <p:cNvPr id="16" name="Freeform 6"/>
            <p:cNvSpPr/>
            <p:nvPr/>
          </p:nvSpPr>
          <p:spPr>
            <a:xfrm>
              <a:off x="0" y="0"/>
              <a:ext cx="855334" cy="455812"/>
            </a:xfrm>
            <a:custGeom>
              <a:avLst/>
              <a:gdLst/>
              <a:ahLst/>
              <a:cxnLst/>
              <a:rect l="l" t="t" r="r" b="b"/>
              <a:pathLst>
                <a:path w="855334" h="455812">
                  <a:moveTo>
                    <a:pt x="120685" y="0"/>
                  </a:moveTo>
                  <a:lnTo>
                    <a:pt x="734649" y="0"/>
                  </a:lnTo>
                  <a:cubicBezTo>
                    <a:pt x="801302" y="0"/>
                    <a:pt x="855334" y="54032"/>
                    <a:pt x="855334" y="120685"/>
                  </a:cubicBezTo>
                  <a:lnTo>
                    <a:pt x="855334" y="335128"/>
                  </a:lnTo>
                  <a:cubicBezTo>
                    <a:pt x="855334" y="367135"/>
                    <a:pt x="842619" y="397832"/>
                    <a:pt x="819986" y="420465"/>
                  </a:cubicBezTo>
                  <a:cubicBezTo>
                    <a:pt x="797354" y="443097"/>
                    <a:pt x="766657" y="455812"/>
                    <a:pt x="734649" y="455812"/>
                  </a:cubicBezTo>
                  <a:lnTo>
                    <a:pt x="120685" y="455812"/>
                  </a:lnTo>
                  <a:cubicBezTo>
                    <a:pt x="88677" y="455812"/>
                    <a:pt x="57980" y="443097"/>
                    <a:pt x="35348" y="420465"/>
                  </a:cubicBezTo>
                  <a:cubicBezTo>
                    <a:pt x="12715" y="397832"/>
                    <a:pt x="0" y="367135"/>
                    <a:pt x="0" y="335128"/>
                  </a:cubicBezTo>
                  <a:lnTo>
                    <a:pt x="0" y="120685"/>
                  </a:lnTo>
                  <a:cubicBezTo>
                    <a:pt x="0" y="54032"/>
                    <a:pt x="54032" y="0"/>
                    <a:pt x="12068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7" name="TextBox 7"/>
            <p:cNvSpPr txBox="1"/>
            <p:nvPr/>
          </p:nvSpPr>
          <p:spPr>
            <a:xfrm>
              <a:off x="0" y="-19050"/>
              <a:ext cx="855334" cy="4748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52"/>
                </a:lnSpc>
              </a:pPr>
              <a:endParaRPr/>
            </a:p>
          </p:txBody>
        </p:sp>
      </p:grpSp>
      <p:grpSp>
        <p:nvGrpSpPr>
          <p:cNvPr id="2" name="Group 2"/>
          <p:cNvGrpSpPr/>
          <p:nvPr/>
        </p:nvGrpSpPr>
        <p:grpSpPr>
          <a:xfrm>
            <a:off x="0" y="0"/>
            <a:ext cx="18288000" cy="3144254"/>
            <a:chOff x="0" y="0"/>
            <a:chExt cx="4816593" cy="82811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828116"/>
            </a:xfrm>
            <a:custGeom>
              <a:avLst/>
              <a:gdLst/>
              <a:ahLst/>
              <a:cxnLst/>
              <a:rect l="l" t="t" r="r" b="b"/>
              <a:pathLst>
                <a:path w="4816592" h="828116">
                  <a:moveTo>
                    <a:pt x="0" y="0"/>
                  </a:moveTo>
                  <a:lnTo>
                    <a:pt x="4816592" y="0"/>
                  </a:lnTo>
                  <a:lnTo>
                    <a:pt x="4816592" y="828116"/>
                  </a:lnTo>
                  <a:lnTo>
                    <a:pt x="0" y="828116"/>
                  </a:lnTo>
                  <a:close/>
                </a:path>
              </a:pathLst>
            </a:custGeom>
            <a:solidFill>
              <a:srgbClr val="A6AA98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8662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1658600" y="3238500"/>
            <a:ext cx="6629400" cy="7048500"/>
            <a:chOff x="0" y="0"/>
            <a:chExt cx="855334" cy="45581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55334" cy="455812"/>
            </a:xfrm>
            <a:custGeom>
              <a:avLst/>
              <a:gdLst/>
              <a:ahLst/>
              <a:cxnLst/>
              <a:rect l="l" t="t" r="r" b="b"/>
              <a:pathLst>
                <a:path w="855334" h="455812">
                  <a:moveTo>
                    <a:pt x="120685" y="0"/>
                  </a:moveTo>
                  <a:lnTo>
                    <a:pt x="734649" y="0"/>
                  </a:lnTo>
                  <a:cubicBezTo>
                    <a:pt x="801302" y="0"/>
                    <a:pt x="855334" y="54032"/>
                    <a:pt x="855334" y="120685"/>
                  </a:cubicBezTo>
                  <a:lnTo>
                    <a:pt x="855334" y="335128"/>
                  </a:lnTo>
                  <a:cubicBezTo>
                    <a:pt x="855334" y="367135"/>
                    <a:pt x="842619" y="397832"/>
                    <a:pt x="819986" y="420465"/>
                  </a:cubicBezTo>
                  <a:cubicBezTo>
                    <a:pt x="797354" y="443097"/>
                    <a:pt x="766657" y="455812"/>
                    <a:pt x="734649" y="455812"/>
                  </a:cubicBezTo>
                  <a:lnTo>
                    <a:pt x="120685" y="455812"/>
                  </a:lnTo>
                  <a:cubicBezTo>
                    <a:pt x="88677" y="455812"/>
                    <a:pt x="57980" y="443097"/>
                    <a:pt x="35348" y="420465"/>
                  </a:cubicBezTo>
                  <a:cubicBezTo>
                    <a:pt x="12715" y="397832"/>
                    <a:pt x="0" y="367135"/>
                    <a:pt x="0" y="335128"/>
                  </a:cubicBezTo>
                  <a:lnTo>
                    <a:pt x="0" y="120685"/>
                  </a:lnTo>
                  <a:cubicBezTo>
                    <a:pt x="0" y="54032"/>
                    <a:pt x="54032" y="0"/>
                    <a:pt x="12068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855334" cy="4748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52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2344400" y="7429501"/>
            <a:ext cx="5454918" cy="2857500"/>
          </a:xfrm>
          <a:custGeom>
            <a:avLst/>
            <a:gdLst/>
            <a:ahLst/>
            <a:cxnLst/>
            <a:rect l="l" t="t" r="r" b="b"/>
            <a:pathLst>
              <a:path w="3778518" h="1800743">
                <a:moveTo>
                  <a:pt x="0" y="0"/>
                </a:moveTo>
                <a:lnTo>
                  <a:pt x="3778518" y="0"/>
                </a:lnTo>
                <a:lnTo>
                  <a:pt x="3778518" y="1800743"/>
                </a:lnTo>
                <a:lnTo>
                  <a:pt x="0" y="1800743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3030200" y="3543300"/>
            <a:ext cx="3818140" cy="1819626"/>
          </a:xfrm>
          <a:custGeom>
            <a:avLst/>
            <a:gdLst/>
            <a:ahLst/>
            <a:cxnLst/>
            <a:rect l="l" t="t" r="r" b="b"/>
            <a:pathLst>
              <a:path w="3818140" h="1819626">
                <a:moveTo>
                  <a:pt x="0" y="0"/>
                </a:moveTo>
                <a:lnTo>
                  <a:pt x="3818140" y="0"/>
                </a:lnTo>
                <a:lnTo>
                  <a:pt x="3818140" y="1819626"/>
                </a:lnTo>
                <a:lnTo>
                  <a:pt x="0" y="1819626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print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3106400" y="5600700"/>
            <a:ext cx="3818140" cy="1819626"/>
          </a:xfrm>
          <a:custGeom>
            <a:avLst/>
            <a:gdLst/>
            <a:ahLst/>
            <a:cxnLst/>
            <a:rect l="l" t="t" r="r" b="b"/>
            <a:pathLst>
              <a:path w="3818140" h="1819626">
                <a:moveTo>
                  <a:pt x="0" y="0"/>
                </a:moveTo>
                <a:lnTo>
                  <a:pt x="3818140" y="0"/>
                </a:lnTo>
                <a:lnTo>
                  <a:pt x="3818140" y="1819626"/>
                </a:lnTo>
                <a:lnTo>
                  <a:pt x="0" y="1819626"/>
                </a:lnTo>
                <a:lnTo>
                  <a:pt x="0" y="0"/>
                </a:lnTo>
                <a:close/>
              </a:path>
            </a:pathLst>
          </a:custGeom>
          <a:blipFill>
            <a:blip r:embed="rId6" cstate="print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2895600" y="4305300"/>
            <a:ext cx="8001000" cy="5513419"/>
          </a:xfrm>
          <a:custGeom>
            <a:avLst/>
            <a:gdLst/>
            <a:ahLst/>
            <a:cxnLst/>
            <a:rect l="l" t="t" r="r" b="b"/>
            <a:pathLst>
              <a:path w="3734192" h="1779619">
                <a:moveTo>
                  <a:pt x="0" y="0"/>
                </a:moveTo>
                <a:lnTo>
                  <a:pt x="3734192" y="0"/>
                </a:lnTo>
                <a:lnTo>
                  <a:pt x="3734192" y="1779619"/>
                </a:lnTo>
                <a:lnTo>
                  <a:pt x="0" y="1779619"/>
                </a:lnTo>
                <a:lnTo>
                  <a:pt x="0" y="0"/>
                </a:lnTo>
                <a:close/>
              </a:path>
            </a:pathLst>
          </a:custGeom>
          <a:blipFill>
            <a:blip r:embed="rId8" cstate="print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990600" y="1866900"/>
            <a:ext cx="15613614" cy="953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840"/>
              </a:lnSpc>
            </a:pPr>
            <a:r>
              <a:rPr lang="en-US" sz="5600" dirty="0">
                <a:solidFill>
                  <a:srgbClr val="363434"/>
                </a:solidFill>
                <a:latin typeface="DM Serif Display Bold"/>
              </a:rPr>
              <a:t>System of equations and domain outcome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66800" y="342900"/>
            <a:ext cx="16218413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200"/>
              </a:lnSpc>
            </a:pPr>
            <a:r>
              <a:rPr lang="en-US" sz="8000" dirty="0">
                <a:solidFill>
                  <a:srgbClr val="363434"/>
                </a:solidFill>
                <a:latin typeface="DM Serif Display"/>
              </a:rPr>
              <a:t>Multidimensional splines</a:t>
            </a:r>
          </a:p>
        </p:txBody>
      </p:sp>
      <p:sp>
        <p:nvSpPr>
          <p:cNvPr id="19" name="18 Rectángulo"/>
          <p:cNvSpPr/>
          <p:nvPr/>
        </p:nvSpPr>
        <p:spPr>
          <a:xfrm>
            <a:off x="3962400" y="9258300"/>
            <a:ext cx="914400" cy="228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20" name="19 Rectángulo"/>
          <p:cNvSpPr/>
          <p:nvPr/>
        </p:nvSpPr>
        <p:spPr>
          <a:xfrm>
            <a:off x="14782800" y="7505700"/>
            <a:ext cx="9144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24" name="23 Rectángulo redondeado"/>
          <p:cNvSpPr/>
          <p:nvPr/>
        </p:nvSpPr>
        <p:spPr>
          <a:xfrm>
            <a:off x="381000" y="5524500"/>
            <a:ext cx="3200400" cy="28194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21 Rectángulo"/>
          <p:cNvSpPr/>
          <p:nvPr/>
        </p:nvSpPr>
        <p:spPr>
          <a:xfrm>
            <a:off x="14782800" y="5600700"/>
            <a:ext cx="9144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23" name="22 Rectángulo"/>
          <p:cNvSpPr/>
          <p:nvPr/>
        </p:nvSpPr>
        <p:spPr>
          <a:xfrm>
            <a:off x="14630400" y="3543300"/>
            <a:ext cx="9144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pic>
        <p:nvPicPr>
          <p:cNvPr id="8194" name="Picture 2" descr="https://o.remove.bg/downloads/067da0cb-7aaf-4abd-8b55-149458057fda/image-removebg-preview.png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0" y="5372100"/>
            <a:ext cx="3659505" cy="3228976"/>
          </a:xfrm>
          <a:prstGeom prst="rect">
            <a:avLst/>
          </a:prstGeom>
          <a:noFill/>
        </p:spPr>
      </p:pic>
      <p:sp>
        <p:nvSpPr>
          <p:cNvPr id="25" name="24 Elipse"/>
          <p:cNvSpPr/>
          <p:nvPr/>
        </p:nvSpPr>
        <p:spPr>
          <a:xfrm>
            <a:off x="17221200" y="9867900"/>
            <a:ext cx="1066800" cy="4191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08/16</a:t>
            </a:r>
            <a:endParaRPr lang="en-US" b="1" dirty="0"/>
          </a:p>
        </p:txBody>
      </p:sp>
      <p:sp>
        <p:nvSpPr>
          <p:cNvPr id="26" name="25 Rectángulo redondeado"/>
          <p:cNvSpPr/>
          <p:nvPr/>
        </p:nvSpPr>
        <p:spPr>
          <a:xfrm>
            <a:off x="5943600" y="4152900"/>
            <a:ext cx="2362200" cy="7620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7" name="26 Rectángulo"/>
          <p:cNvSpPr/>
          <p:nvPr/>
        </p:nvSpPr>
        <p:spPr>
          <a:xfrm>
            <a:off x="6019800" y="4229101"/>
            <a:ext cx="8382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>
                <a:solidFill>
                  <a:srgbClr val="363434"/>
                </a:solidFill>
                <a:latin typeface="DM Serif Display Bold"/>
              </a:rPr>
              <a:t>x(t)</a:t>
            </a:r>
            <a:endParaRPr lang="en-US" sz="3200" dirty="0"/>
          </a:p>
        </p:txBody>
      </p:sp>
      <p:sp>
        <p:nvSpPr>
          <p:cNvPr id="28" name="27 Rectángulo"/>
          <p:cNvSpPr/>
          <p:nvPr/>
        </p:nvSpPr>
        <p:spPr>
          <a:xfrm>
            <a:off x="7391400" y="4229100"/>
            <a:ext cx="8382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>
                <a:solidFill>
                  <a:srgbClr val="363434"/>
                </a:solidFill>
                <a:latin typeface="DM Serif Display Bold"/>
              </a:rPr>
              <a:t>y(t)</a:t>
            </a:r>
            <a:endParaRPr lang="en-US" sz="3200" dirty="0"/>
          </a:p>
        </p:txBody>
      </p:sp>
      <p:cxnSp>
        <p:nvCxnSpPr>
          <p:cNvPr id="30" name="29 Conector recto de flecha"/>
          <p:cNvCxnSpPr>
            <a:stCxn id="27" idx="3"/>
            <a:endCxn id="28" idx="1"/>
          </p:cNvCxnSpPr>
          <p:nvPr/>
        </p:nvCxnSpPr>
        <p:spPr>
          <a:xfrm flipV="1">
            <a:off x="6858000" y="4521488"/>
            <a:ext cx="533400" cy="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2" name="Picture 2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8534400" y="4381500"/>
            <a:ext cx="1600200" cy="7437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AA9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"/>
          <p:cNvGrpSpPr/>
          <p:nvPr/>
        </p:nvGrpSpPr>
        <p:grpSpPr>
          <a:xfrm>
            <a:off x="0" y="1866900"/>
            <a:ext cx="18288000" cy="3024949"/>
            <a:chOff x="0" y="0"/>
            <a:chExt cx="2385585" cy="575934"/>
          </a:xfrm>
        </p:grpSpPr>
        <p:sp>
          <p:nvSpPr>
            <p:cNvPr id="23" name="Freeform 3"/>
            <p:cNvSpPr/>
            <p:nvPr/>
          </p:nvSpPr>
          <p:spPr>
            <a:xfrm>
              <a:off x="0" y="0"/>
              <a:ext cx="2385585" cy="575934"/>
            </a:xfrm>
            <a:custGeom>
              <a:avLst/>
              <a:gdLst/>
              <a:ahLst/>
              <a:cxnLst/>
              <a:rect l="l" t="t" r="r" b="b"/>
              <a:pathLst>
                <a:path w="2385585" h="575934">
                  <a:moveTo>
                    <a:pt x="0" y="0"/>
                  </a:moveTo>
                  <a:lnTo>
                    <a:pt x="2385585" y="0"/>
                  </a:lnTo>
                  <a:lnTo>
                    <a:pt x="2385585" y="575934"/>
                  </a:lnTo>
                  <a:lnTo>
                    <a:pt x="0" y="575934"/>
                  </a:lnTo>
                  <a:close/>
                </a:path>
              </a:pathLst>
            </a:custGeom>
            <a:solidFill>
              <a:srgbClr val="F3F3F3"/>
            </a:solidFill>
          </p:spPr>
        </p:sp>
        <p:sp>
          <p:nvSpPr>
            <p:cNvPr id="24" name="TextBox 4"/>
            <p:cNvSpPr txBox="1"/>
            <p:nvPr/>
          </p:nvSpPr>
          <p:spPr>
            <a:xfrm>
              <a:off x="0" y="-9525"/>
              <a:ext cx="2385585" cy="5854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52"/>
                </a:lnSpc>
              </a:pPr>
              <a:endParaRPr/>
            </a:p>
          </p:txBody>
        </p:sp>
      </p:grpSp>
      <p:grpSp>
        <p:nvGrpSpPr>
          <p:cNvPr id="2" name="Group 2"/>
          <p:cNvGrpSpPr/>
          <p:nvPr/>
        </p:nvGrpSpPr>
        <p:grpSpPr>
          <a:xfrm>
            <a:off x="0" y="4907127"/>
            <a:ext cx="18288000" cy="5379873"/>
            <a:chOff x="0" y="0"/>
            <a:chExt cx="1291901" cy="141692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91901" cy="1416921"/>
            </a:xfrm>
            <a:custGeom>
              <a:avLst/>
              <a:gdLst/>
              <a:ahLst/>
              <a:cxnLst/>
              <a:rect l="l" t="t" r="r" b="b"/>
              <a:pathLst>
                <a:path w="1291901" h="1416921">
                  <a:moveTo>
                    <a:pt x="0" y="0"/>
                  </a:moveTo>
                  <a:lnTo>
                    <a:pt x="1291901" y="0"/>
                  </a:lnTo>
                  <a:lnTo>
                    <a:pt x="1291901" y="1416921"/>
                  </a:lnTo>
                  <a:lnTo>
                    <a:pt x="0" y="141692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1291901" cy="14359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52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0" y="4914900"/>
            <a:ext cx="8305800" cy="5143500"/>
          </a:xfrm>
          <a:custGeom>
            <a:avLst/>
            <a:gdLst/>
            <a:ahLst/>
            <a:cxnLst/>
            <a:rect l="l" t="t" r="r" b="b"/>
            <a:pathLst>
              <a:path w="3487567" h="1662084">
                <a:moveTo>
                  <a:pt x="0" y="0"/>
                </a:moveTo>
                <a:lnTo>
                  <a:pt x="3487567" y="0"/>
                </a:lnTo>
                <a:lnTo>
                  <a:pt x="3487567" y="1662084"/>
                </a:lnTo>
                <a:lnTo>
                  <a:pt x="0" y="1662084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9753600" y="4914900"/>
            <a:ext cx="7848600" cy="5372100"/>
          </a:xfrm>
          <a:custGeom>
            <a:avLst/>
            <a:gdLst/>
            <a:ahLst/>
            <a:cxnLst/>
            <a:rect l="l" t="t" r="r" b="b"/>
            <a:pathLst>
              <a:path w="3660862" h="1744671">
                <a:moveTo>
                  <a:pt x="0" y="0"/>
                </a:moveTo>
                <a:lnTo>
                  <a:pt x="3660862" y="0"/>
                </a:lnTo>
                <a:lnTo>
                  <a:pt x="3660862" y="1744671"/>
                </a:lnTo>
                <a:lnTo>
                  <a:pt x="0" y="1744671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print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066800" y="0"/>
            <a:ext cx="16218413" cy="1642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439"/>
              </a:lnSpc>
            </a:pPr>
            <a:r>
              <a:rPr lang="en-US" sz="9600" dirty="0">
                <a:solidFill>
                  <a:srgbClr val="363434"/>
                </a:solidFill>
                <a:latin typeface="DM Serif Display"/>
              </a:rPr>
              <a:t>Non-linear DE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38200" y="3848100"/>
            <a:ext cx="4039016" cy="537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80"/>
              </a:lnSpc>
              <a:spcBef>
                <a:spcPct val="0"/>
              </a:spcBef>
            </a:pPr>
            <a:r>
              <a:rPr lang="en-US" sz="3200" dirty="0">
                <a:solidFill>
                  <a:srgbClr val="363434"/>
                </a:solidFill>
                <a:latin typeface="DM Serif Display Bold"/>
              </a:rPr>
              <a:t>Non-viscous approach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896600" y="3695700"/>
            <a:ext cx="3713209" cy="537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80"/>
              </a:lnSpc>
              <a:spcBef>
                <a:spcPct val="0"/>
              </a:spcBef>
            </a:pPr>
            <a:r>
              <a:rPr lang="en-US" sz="3200" dirty="0">
                <a:solidFill>
                  <a:srgbClr val="363434"/>
                </a:solidFill>
                <a:latin typeface="DM Serif Display Bold"/>
              </a:rPr>
              <a:t>Viscous approach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85800" y="4381500"/>
            <a:ext cx="4888520" cy="3943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>
              <a:lnSpc>
                <a:spcPts val="3311"/>
              </a:lnSpc>
              <a:buFont typeface="Arial"/>
              <a:buChar char="•"/>
            </a:pPr>
            <a:r>
              <a:rPr lang="en-US" sz="2400" dirty="0">
                <a:solidFill>
                  <a:srgbClr val="363434"/>
                </a:solidFill>
                <a:latin typeface="Glacial Indifference"/>
              </a:rPr>
              <a:t>The viscosity term is set to zero</a:t>
            </a:r>
            <a:r>
              <a:rPr lang="en-US" sz="2400" dirty="0" smtClean="0">
                <a:solidFill>
                  <a:srgbClr val="363434"/>
                </a:solidFill>
                <a:latin typeface="Glacial Indifference"/>
              </a:rPr>
              <a:t>.</a:t>
            </a:r>
            <a:endParaRPr lang="en-US" sz="2400" dirty="0">
              <a:solidFill>
                <a:srgbClr val="363434"/>
              </a:solidFill>
              <a:latin typeface="Glacial Indifference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0816171" y="4417114"/>
            <a:ext cx="4888520" cy="3943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>
              <a:lnSpc>
                <a:spcPts val="3311"/>
              </a:lnSpc>
              <a:buFont typeface="Arial"/>
              <a:buChar char="•"/>
            </a:pPr>
            <a:r>
              <a:rPr lang="en-US" sz="2400" dirty="0">
                <a:solidFill>
                  <a:srgbClr val="363434"/>
                </a:solidFill>
                <a:latin typeface="Glacial Indifference"/>
              </a:rPr>
              <a:t>The viscosity term is set</a:t>
            </a:r>
            <a:r>
              <a:rPr lang="en-US" sz="2400" dirty="0" smtClean="0">
                <a:solidFill>
                  <a:srgbClr val="363434"/>
                </a:solidFill>
                <a:latin typeface="Glacial Indifference"/>
              </a:rPr>
              <a:t>.</a:t>
            </a:r>
            <a:endParaRPr lang="en-US" sz="2400" dirty="0">
              <a:solidFill>
                <a:srgbClr val="363434"/>
              </a:solidFill>
              <a:latin typeface="Glacial Indifference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143000" y="2019300"/>
            <a:ext cx="16459200" cy="10915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04519" lvl="1" indent="-302260">
              <a:lnSpc>
                <a:spcPts val="4479"/>
              </a:lnSpc>
              <a:buFont typeface="Arial"/>
              <a:buChar char="•"/>
            </a:pPr>
            <a:r>
              <a:rPr lang="en-US" sz="2799" dirty="0">
                <a:solidFill>
                  <a:srgbClr val="363434"/>
                </a:solidFill>
                <a:latin typeface="Glacial Indifference"/>
              </a:rPr>
              <a:t>A linear term that is one order higher than the order of the differential equation is introduced to it.</a:t>
            </a:r>
          </a:p>
          <a:p>
            <a:pPr marL="604519" lvl="1" indent="-302260">
              <a:lnSpc>
                <a:spcPts val="4479"/>
              </a:lnSpc>
              <a:buFont typeface="Arial"/>
              <a:buChar char="•"/>
            </a:pPr>
            <a:r>
              <a:rPr lang="en-US" sz="2799" dirty="0">
                <a:solidFill>
                  <a:srgbClr val="363434"/>
                </a:solidFill>
                <a:latin typeface="Glacial Indifference"/>
              </a:rPr>
              <a:t>The method consists on applying the N</a:t>
            </a:r>
            <a:r>
              <a:rPr lang="en-US" sz="2799" dirty="0" smtClean="0">
                <a:solidFill>
                  <a:srgbClr val="363434"/>
                </a:solidFill>
                <a:latin typeface="Glacial Indifference"/>
              </a:rPr>
              <a:t>ewton </a:t>
            </a:r>
            <a:r>
              <a:rPr lang="en-US" sz="2799" dirty="0">
                <a:solidFill>
                  <a:srgbClr val="363434"/>
                </a:solidFill>
                <a:latin typeface="Glacial Indifference"/>
              </a:rPr>
              <a:t>method to </a:t>
            </a:r>
            <a:r>
              <a:rPr lang="en-US" sz="2799" dirty="0" smtClean="0">
                <a:solidFill>
                  <a:srgbClr val="363434"/>
                </a:solidFill>
                <a:latin typeface="Glacial Indifference"/>
              </a:rPr>
              <a:t>that equation.</a:t>
            </a:r>
            <a:endParaRPr lang="en-US" sz="2799" dirty="0">
              <a:solidFill>
                <a:srgbClr val="363434"/>
              </a:solidFill>
              <a:latin typeface="Glacial Indifference"/>
            </a:endParaRPr>
          </a:p>
        </p:txBody>
      </p:sp>
      <p:sp>
        <p:nvSpPr>
          <p:cNvPr id="20" name="19 Rectángulo redondeado"/>
          <p:cNvSpPr/>
          <p:nvPr/>
        </p:nvSpPr>
        <p:spPr>
          <a:xfrm>
            <a:off x="5715000" y="4000500"/>
            <a:ext cx="3733800" cy="7620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70" name="Picture 2" descr="https://o.remove.bg/downloads/23738d5c-e8b9-4ba8-86db-f6ebde6ef502/image-removebg-preview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791200" y="3848100"/>
            <a:ext cx="3705225" cy="1095376"/>
          </a:xfrm>
          <a:prstGeom prst="rect">
            <a:avLst/>
          </a:prstGeom>
          <a:noFill/>
        </p:spPr>
      </p:pic>
      <p:sp>
        <p:nvSpPr>
          <p:cNvPr id="25" name="24 Rectángulo redondeado"/>
          <p:cNvSpPr/>
          <p:nvPr/>
        </p:nvSpPr>
        <p:spPr>
          <a:xfrm>
            <a:off x="15087600" y="4000500"/>
            <a:ext cx="2057400" cy="7620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72" name="Picture 4" descr="https://o.remove.bg/downloads/8ce84156-5aec-45da-8721-c23b451aeba9/image-removebg-preview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5163800" y="4076700"/>
            <a:ext cx="2028825" cy="666751"/>
          </a:xfrm>
          <a:prstGeom prst="rect">
            <a:avLst/>
          </a:prstGeom>
          <a:noFill/>
        </p:spPr>
      </p:pic>
      <p:sp>
        <p:nvSpPr>
          <p:cNvPr id="26" name="25 Elipse"/>
          <p:cNvSpPr/>
          <p:nvPr/>
        </p:nvSpPr>
        <p:spPr>
          <a:xfrm>
            <a:off x="17221200" y="9867900"/>
            <a:ext cx="1066800" cy="4191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09/16</a:t>
            </a:r>
            <a:endParaRPr lang="en-US" b="1" dirty="0"/>
          </a:p>
        </p:txBody>
      </p:sp>
      <p:sp>
        <p:nvSpPr>
          <p:cNvPr id="27" name="26 Rectángulo"/>
          <p:cNvSpPr/>
          <p:nvPr/>
        </p:nvSpPr>
        <p:spPr>
          <a:xfrm flipV="1">
            <a:off x="10744200" y="9715500"/>
            <a:ext cx="1371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27 Rectángulo"/>
          <p:cNvSpPr/>
          <p:nvPr/>
        </p:nvSpPr>
        <p:spPr>
          <a:xfrm flipV="1">
            <a:off x="990600" y="9563100"/>
            <a:ext cx="1219200" cy="152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28 Rectángulo redondeado"/>
          <p:cNvSpPr/>
          <p:nvPr/>
        </p:nvSpPr>
        <p:spPr>
          <a:xfrm>
            <a:off x="12649200" y="4914900"/>
            <a:ext cx="2362200" cy="3810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0" name="29 Rectángulo"/>
          <p:cNvSpPr/>
          <p:nvPr/>
        </p:nvSpPr>
        <p:spPr>
          <a:xfrm>
            <a:off x="13106400" y="4838700"/>
            <a:ext cx="16002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>
                <a:solidFill>
                  <a:srgbClr val="363434"/>
                </a:solidFill>
                <a:latin typeface="DM Serif Display Bold"/>
              </a:rPr>
              <a:t>Eikonal</a:t>
            </a:r>
            <a:endParaRPr lang="en-US" sz="2800" b="1" dirty="0"/>
          </a:p>
        </p:txBody>
      </p:sp>
      <p:sp>
        <p:nvSpPr>
          <p:cNvPr id="31" name="30 Rectángulo redondeado"/>
          <p:cNvSpPr/>
          <p:nvPr/>
        </p:nvSpPr>
        <p:spPr>
          <a:xfrm>
            <a:off x="3352800" y="4914900"/>
            <a:ext cx="2362200" cy="3810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2" name="31 Rectángulo"/>
          <p:cNvSpPr/>
          <p:nvPr/>
        </p:nvSpPr>
        <p:spPr>
          <a:xfrm>
            <a:off x="3581400" y="4838700"/>
            <a:ext cx="19812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>
                <a:solidFill>
                  <a:srgbClr val="363434"/>
                </a:solidFill>
                <a:latin typeface="DM Serif Display Bold"/>
              </a:rPr>
              <a:t>Non-linear</a:t>
            </a:r>
            <a:endParaRPr lang="en-US" sz="2800" b="1" dirty="0"/>
          </a:p>
        </p:txBody>
      </p:sp>
      <p:pic>
        <p:nvPicPr>
          <p:cNvPr id="33" name="Picture 2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5316200" y="5143500"/>
            <a:ext cx="1967345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1144</TotalTime>
  <Words>563</Words>
  <Application>Microsoft Office PowerPoint</Application>
  <PresentationFormat>Personalizado</PresentationFormat>
  <Paragraphs>145</Paragraphs>
  <Slides>16</Slides>
  <Notes>2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16</vt:i4>
      </vt:variant>
    </vt:vector>
  </HeadingPairs>
  <TitlesOfParts>
    <vt:vector size="22" baseType="lpstr">
      <vt:lpstr>Arial</vt:lpstr>
      <vt:lpstr>Calibri</vt:lpstr>
      <vt:lpstr>DM Serif Display</vt:lpstr>
      <vt:lpstr>Glacial Indifference</vt:lpstr>
      <vt:lpstr>DM Serif Display Bold</vt:lpstr>
      <vt:lpstr>Office Theme</vt:lpstr>
      <vt:lpstr>Diapositiva 1</vt:lpstr>
      <vt:lpstr>Diapositiva 2</vt:lpstr>
      <vt:lpstr>Diapositiva 3</vt:lpstr>
      <vt:lpstr>Diapositiva 4</vt:lpstr>
      <vt:lpstr>Diapositiva 5</vt:lpstr>
      <vt:lpstr>Diapositiva 6</vt:lpstr>
      <vt:lpstr>Diapositiva 7</vt:lpstr>
      <vt:lpstr>Diapositiva 8</vt:lpstr>
      <vt:lpstr>Diapositiva 9</vt:lpstr>
      <vt:lpstr>Diapositiva 10</vt:lpstr>
      <vt:lpstr>Diapositiva 11</vt:lpstr>
      <vt:lpstr>Diapositiva 12</vt:lpstr>
      <vt:lpstr>Diapositiva 13</vt:lpstr>
      <vt:lpstr>Diapositiva 14</vt:lpstr>
      <vt:lpstr>Diapositiva 15</vt:lpstr>
      <vt:lpstr>Diapositiva 16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B-SPLINES-BASED SOLUTIONS OF DIFFERENTIAL EQUATIONS IN BIOENGINEERING: MOTION MONITORING AND IMAGE PROCESSING APPLICATIONS</dc:title>
  <dc:creator>Usuario</dc:creator>
  <cp:lastModifiedBy>Usuario</cp:lastModifiedBy>
  <cp:revision>36</cp:revision>
  <dcterms:created xsi:type="dcterms:W3CDTF">2006-08-16T00:00:00Z</dcterms:created>
  <dcterms:modified xsi:type="dcterms:W3CDTF">2023-10-31T17:33:15Z</dcterms:modified>
  <dc:identifier>DAFxr5CRs7Q</dc:identifier>
</cp:coreProperties>
</file>